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126.jpeg" ContentType="image/jpeg"/>
  <Override PartName="/ppt/media/image116.png" ContentType="image/png"/>
  <Override PartName="/ppt/media/image184.png" ContentType="image/png"/>
  <Override PartName="/ppt/media/image125.png" ContentType="image/png"/>
  <Override PartName="/ppt/media/image193.png" ContentType="image/png"/>
  <Override PartName="/ppt/media/image124.png" ContentType="image/png"/>
  <Override PartName="/ppt/media/image192.png" ContentType="image/png"/>
  <Override PartName="/ppt/media/image123.png" ContentType="image/png"/>
  <Override PartName="/ppt/media/image191.png" ContentType="image/png"/>
  <Override PartName="/ppt/media/image122.png" ContentType="image/png"/>
  <Override PartName="/ppt/media/image190.png" ContentType="image/png"/>
  <Override PartName="/ppt/media/image121.png" ContentType="image/png"/>
  <Override PartName="/ppt/media/image115.png" ContentType="image/png"/>
  <Override PartName="/ppt/media/image183.png" ContentType="image/png"/>
  <Override PartName="/ppt/media/image114.png" ContentType="image/png"/>
  <Override PartName="/ppt/media/image182.png" ContentType="image/png"/>
  <Override PartName="/ppt/media/image113.png" ContentType="image/png"/>
  <Override PartName="/ppt/media/image181.png" ContentType="image/png"/>
  <Override PartName="/ppt/media/image112.png" ContentType="image/png"/>
  <Override PartName="/ppt/media/image180.png" ContentType="image/png"/>
  <Override PartName="/ppt/media/image111.png" ContentType="image/png"/>
  <Override PartName="/ppt/media/image106.png" ContentType="image/png"/>
  <Override PartName="/ppt/media/image174.png" ContentType="image/png"/>
  <Override PartName="/ppt/media/image105.png" ContentType="image/png"/>
  <Override PartName="/ppt/media/image173.png" ContentType="image/png"/>
  <Override PartName="/ppt/media/image104.png" ContentType="image/png"/>
  <Override PartName="/ppt/media/image172.png" ContentType="image/png"/>
  <Override PartName="/ppt/media/image103.png" ContentType="image/png"/>
  <Override PartName="/ppt/media/image171.png" ContentType="image/png"/>
  <Override PartName="/ppt/media/image102.png" ContentType="image/png"/>
  <Override PartName="/ppt/media/image170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6.png" ContentType="image/png"/>
  <Override PartName="/ppt/media/image28.png" ContentType="image/png"/>
  <Override PartName="/ppt/media/image95.png" ContentType="image/png"/>
  <Override PartName="/ppt/media/image27.png" ContentType="image/png"/>
  <Override PartName="/ppt/media/image89.png" ContentType="image/png"/>
  <Override PartName="/ppt/media/image88.png" ContentType="image/png"/>
  <Override PartName="/ppt/media/image87.png" ContentType="image/png"/>
  <Override PartName="/ppt/media/image19.png" ContentType="image/png"/>
  <Override PartName="/ppt/media/image79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91.jpeg" ContentType="image/jpeg"/>
  <Override PartName="/ppt/media/image70.png" ContentType="image/png"/>
  <Override PartName="/ppt/media/image120.png" ContentType="image/png"/>
  <Override PartName="/ppt/media/image69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23.png" ContentType="image/png"/>
  <Override PartName="/ppt/media/image119.png" ContentType="image/png"/>
  <Override PartName="/ppt/media/image187.png" ContentType="image/png"/>
  <Override PartName="/ppt/media/image22.png" ContentType="image/png"/>
  <Override PartName="/ppt/media/image90.png" ContentType="image/png"/>
  <Override PartName="/ppt/media/image110.png" ContentType="image/png"/>
  <Override PartName="/ppt/media/image59.png" ContentType="image/png"/>
  <Override PartName="/ppt/media/image118.png" ContentType="image/png"/>
  <Override PartName="/ppt/media/image186.png" ContentType="image/png"/>
  <Override PartName="/ppt/media/image21.png" ContentType="image/png"/>
  <Override PartName="/ppt/media/image58.png" ContentType="image/png"/>
  <Override PartName="/ppt/media/image117.png" ContentType="image/png"/>
  <Override PartName="/ppt/media/image185.png" ContentType="image/png"/>
  <Override PartName="/ppt/media/image20.png" ContentType="image/png"/>
  <Override PartName="/ppt/media/image57.png" ContentType="image/png"/>
  <Override PartName="/ppt/media/image24.png" ContentType="image/png"/>
  <Override PartName="/ppt/media/image92.png" ContentType="image/png"/>
  <Override PartName="/ppt/media/image31.png" ContentType="image/png"/>
  <Override PartName="/ppt/media/image9.png" ContentType="image/png"/>
  <Override PartName="/ppt/media/image25.png" ContentType="image/png"/>
  <Override PartName="/ppt/media/image93.png" ContentType="image/png"/>
  <Override PartName="/ppt/media/image14.png" ContentType="image/png"/>
  <Override PartName="/ppt/media/image82.png" ContentType="image/png"/>
  <Override PartName="/ppt/media/image2.png" ContentType="image/png"/>
  <Override PartName="/ppt/media/image154.png" ContentType="image/png"/>
  <Override PartName="/ppt/media/image32.png" ContentType="image/png"/>
  <Override PartName="/ppt/media/image26.png" ContentType="image/png"/>
  <Override PartName="/ppt/media/image94.png" ContentType="image/png"/>
  <Override PartName="/ppt/media/image80.png" ContentType="image/png"/>
  <Override PartName="/ppt/media/image12.png" ContentType="image/png"/>
  <Override PartName="/ppt/media/image138.png" ContentType="image/png"/>
  <Override PartName="/ppt/media/image41.png" ContentType="image/png"/>
  <Override PartName="/ppt/media/image139.png" ContentType="image/png"/>
  <Override PartName="/ppt/media/image42.png" ContentType="image/png"/>
  <Override PartName="/ppt/media/image140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50.png" ContentType="image/png"/>
  <Override PartName="/ppt/media/image148.png" ContentType="image/png"/>
  <Override PartName="/ppt/media/image51.png" ContentType="image/png"/>
  <Override PartName="/ppt/media/image149.png" ContentType="image/png"/>
  <Override PartName="/ppt/media/image52.png" ContentType="image/png"/>
  <Override PartName="/ppt/media/image167.png" ContentType="image/png"/>
  <Override PartName="/ppt/media/image168.png" ContentType="image/png"/>
  <Override PartName="/ppt/media/image169.png" ContentType="image/png"/>
  <Override PartName="/ppt/media/image141.png" ContentType="image/png"/>
  <Override PartName="/ppt/media/image178.png" ContentType="image/png"/>
  <Override PartName="/ppt/media/image142.png" ContentType="image/png"/>
  <Override PartName="/ppt/media/image179.png" ContentType="image/png"/>
  <Override PartName="/ppt/media/image158.wmf" ContentType="image/x-wmf"/>
  <Override PartName="/ppt/media/image39.png" ContentType="image/png"/>
  <Override PartName="/ppt/media/image160.png" ContentType="image/png"/>
  <Override PartName="/ppt/media/image213.png" ContentType="image/png"/>
  <Override PartName="/ppt/media/image163.png" ContentType="image/png"/>
  <Override PartName="/ppt/media/image216.png" ContentType="image/png"/>
  <Override PartName="/ppt/media/image164.png" ContentType="image/png"/>
  <Override PartName="/ppt/media/image217.png" ContentType="image/png"/>
  <Override PartName="/ppt/media/image165.png" ContentType="image/png"/>
  <Override PartName="/ppt/media/image218.png" ContentType="image/png"/>
  <Override PartName="/ppt/media/image220.png" ContentType="image/png"/>
  <Override PartName="/ppt/media/image166.png" ContentType="image/png"/>
  <Override PartName="/ppt/media/image219.png" ContentType="image/png"/>
  <Override PartName="/ppt/media/image221.png" ContentType="image/png"/>
  <Override PartName="/ppt/media/image222.png" ContentType="image/png"/>
  <Override PartName="/ppt/media/image223.png" ContentType="image/png"/>
  <Override PartName="/ppt/media/image212.png" ContentType="image/png"/>
  <Override PartName="/ppt/media/image56.png" ContentType="image/png"/>
  <Override PartName="/ppt/media/image224.png" ContentType="image/png"/>
  <Override PartName="/ppt/media/image211.png" ContentType="image/png"/>
  <Override PartName="/ppt/media/image55.png" ContentType="image/png"/>
  <Override PartName="/ppt/media/image209.png" ContentType="image/png"/>
  <Override PartName="/ppt/media/image208.png" ContentType="image/png"/>
  <Override PartName="/ppt/media/image162.png" ContentType="image/png"/>
  <Override PartName="/ppt/media/image215.png" ContentType="image/png"/>
  <Override PartName="/ppt/media/image199.png" ContentType="image/png"/>
  <Override PartName="/ppt/media/image37.png" ContentType="image/png"/>
  <Override PartName="/ppt/media/image207.png" ContentType="image/png"/>
  <Override PartName="/ppt/media/image159.wmf" ContentType="image/x-wmf"/>
  <Override PartName="/ppt/media/image161.png" ContentType="image/png"/>
  <Override PartName="/ppt/media/image214.png" ContentType="image/png"/>
  <Override PartName="/ppt/media/image198.png" ContentType="image/png"/>
  <Override PartName="/ppt/media/image36.png" ContentType="image/png"/>
  <Override PartName="/ppt/media/image206.png" ContentType="image/png"/>
  <Override PartName="/ppt/media/image151.png" ContentType="image/png"/>
  <Override PartName="/ppt/media/image188.png" ContentType="image/png"/>
  <Override PartName="/ppt/media/image204.png" ContentType="image/png"/>
  <Override PartName="/ppt/media/image48.png" ContentType="image/png"/>
  <Override PartName="/ppt/media/image150.png" ContentType="image/png"/>
  <Override PartName="/ppt/media/image203.png" ContentType="image/png"/>
  <Override PartName="/ppt/media/image47.png" ContentType="image/png"/>
  <Override PartName="/ppt/media/image210.png" ContentType="image/png"/>
  <Override PartName="/ppt/media/image54.png" ContentType="image/png"/>
  <Override PartName="/ppt/media/image194.png" ContentType="image/png"/>
  <Override PartName="/ppt/media/image202.png" ContentType="image/png"/>
  <Override PartName="/ppt/media/image46.png" ContentType="image/png"/>
  <Override PartName="/ppt/media/image201.png" ContentType="image/png"/>
  <Override PartName="/ppt/media/image45.png" ContentType="image/png"/>
  <Override PartName="/ppt/media/image200.png" ContentType="image/png"/>
  <Override PartName="/ppt/media/image44.png" ContentType="image/png"/>
  <Override PartName="/ppt/media/image152.png" ContentType="image/png"/>
  <Override PartName="/ppt/media/image205.png" ContentType="image/png"/>
  <Override PartName="/ppt/media/image49.png" ContentType="image/png"/>
  <Override PartName="/ppt/media/image100.png" ContentType="image/png"/>
  <Override PartName="/ppt/media/image189.png" ContentType="image/png"/>
  <Override PartName="/ppt/media/image137.png" ContentType="image/png"/>
  <Override PartName="/ppt/media/image40.png" ContentType="image/pn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9.png" ContentType="image/png"/>
  <Override PartName="/ppt/media/image197.png" ContentType="image/png"/>
  <Override PartName="/ppt/media/image35.png" ContentType="image/png"/>
  <Override PartName="/ppt/media/image34.png" ContentType="image/png"/>
  <Override PartName="/ppt/media/image196.png" ContentType="image/png"/>
  <Override PartName="/ppt/media/image128.png" ContentType="image/png"/>
  <Override PartName="/ppt/media/image53.png" ContentType="image/png"/>
  <Override PartName="/ppt/media/image43.png" ContentType="image/png"/>
  <Override PartName="/ppt/media/image33.png" ContentType="image/png"/>
  <Override PartName="/ppt/media/image195.png" ContentType="image/png"/>
  <Override PartName="/ppt/media/image127.png" ContentType="image/png"/>
  <Override PartName="/ppt/media/image153.png" ContentType="image/png"/>
  <Override PartName="/ppt/media/image1.png" ContentType="image/png"/>
  <Override PartName="/ppt/media/image81.png" ContentType="image/png"/>
  <Override PartName="/ppt/media/image13.png" ContentType="image/png"/>
  <Override PartName="/ppt/media/image38.png" ContentType="image/png"/>
  <Override PartName="/ppt/media/image30.png" ContentType="image/png"/>
  <Override PartName="/ppt/media/image8.png" ContentType="image/png"/>
  <Override PartName="/ppt/media/image17.png" ContentType="image/png"/>
  <Override PartName="/ppt/media/image85.png" ContentType="image/png"/>
  <Override PartName="/ppt/media/image177.png" ContentType="image/png"/>
  <Override PartName="/ppt/media/image109.png" ContentType="image/png"/>
  <Override PartName="/ppt/media/image7.png" ContentType="image/png"/>
  <Override PartName="/ppt/media/image16.png" ContentType="image/png"/>
  <Override PartName="/ppt/media/image84.png" ContentType="image/png"/>
  <Override PartName="/ppt/media/image11.png" ContentType="image/png"/>
  <Override PartName="/ppt/media/image108.png" ContentType="image/png"/>
  <Override PartName="/ppt/media/image176.png" ContentType="image/png"/>
  <Override PartName="/ppt/media/image6.png" ContentType="image/png"/>
  <Override PartName="/ppt/media/image15.png" ContentType="image/png"/>
  <Override PartName="/ppt/media/image83.png" ContentType="image/png"/>
  <Override PartName="/ppt/media/image18.png" ContentType="image/png"/>
  <Override PartName="/ppt/media/image86.png" ContentType="image/png"/>
  <Override PartName="/ppt/media/image10.png" ContentType="image/png"/>
  <Override PartName="/ppt/media/image175.png" ContentType="image/png"/>
  <Override PartName="/ppt/media/image107.png" ContentType="image/png"/>
  <Override PartName="/ppt/media/image5.png" ContentType="image/png"/>
  <Override PartName="/ppt/media/image157.png" ContentType="image/png"/>
  <Override PartName="/ppt/media/image4.png" ContentType="image/png"/>
  <Override PartName="/ppt/media/image156.png" ContentType="image/png"/>
  <Override PartName="/ppt/media/image3.png" ContentType="image/png"/>
  <Override PartName="/ppt/media/image155.png" ContentType="image/png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magine 7" descr=""/>
          <p:cNvPicPr/>
          <p:nvPr/>
        </p:nvPicPr>
        <p:blipFill>
          <a:blip r:embed="rId2"/>
          <a:stretch/>
        </p:blipFill>
        <p:spPr>
          <a:xfrm>
            <a:off x="244080" y="6095880"/>
            <a:ext cx="1342440" cy="649440"/>
          </a:xfrm>
          <a:prstGeom prst="rect">
            <a:avLst/>
          </a:prstGeom>
          <a:ln>
            <a:noFill/>
          </a:ln>
        </p:spPr>
      </p:pic>
      <p:sp>
        <p:nvSpPr>
          <p:cNvPr id="1" name="Line 1"/>
          <p:cNvSpPr/>
          <p:nvPr/>
        </p:nvSpPr>
        <p:spPr>
          <a:xfrm>
            <a:off x="1742760" y="6450840"/>
            <a:ext cx="8058240" cy="0"/>
          </a:xfrm>
          <a:prstGeom prst="line">
            <a:avLst/>
          </a:prstGeom>
          <a:ln w="1908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Line 2"/>
          <p:cNvSpPr/>
          <p:nvPr/>
        </p:nvSpPr>
        <p:spPr>
          <a:xfrm>
            <a:off x="314280" y="999720"/>
            <a:ext cx="11344320" cy="0"/>
          </a:xfrm>
          <a:prstGeom prst="line">
            <a:avLst/>
          </a:prstGeom>
          <a:ln w="1908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9906120" y="6296400"/>
            <a:ext cx="1931760" cy="24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050" spc="-1" strike="noStrike">
                <a:solidFill>
                  <a:srgbClr val="000000"/>
                </a:solidFill>
                <a:latin typeface="Montserrat Light"/>
                <a:ea typeface="DejaVu Sans"/>
              </a:rPr>
              <a:t>WWW.GABTAMAGNINI.IT</a:t>
            </a:r>
            <a:endParaRPr b="0" lang="it-IT" sz="105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7" descr=""/>
          <p:cNvPicPr/>
          <p:nvPr/>
        </p:nvPicPr>
        <p:blipFill>
          <a:blip r:embed="rId2"/>
          <a:stretch/>
        </p:blipFill>
        <p:spPr>
          <a:xfrm>
            <a:off x="244080" y="6095880"/>
            <a:ext cx="1342440" cy="649440"/>
          </a:xfrm>
          <a:prstGeom prst="rect">
            <a:avLst/>
          </a:prstGeom>
          <a:ln>
            <a:noFill/>
          </a:ln>
        </p:spPr>
      </p:pic>
      <p:sp>
        <p:nvSpPr>
          <p:cNvPr id="43" name="Line 1"/>
          <p:cNvSpPr/>
          <p:nvPr/>
        </p:nvSpPr>
        <p:spPr>
          <a:xfrm>
            <a:off x="1742760" y="6450840"/>
            <a:ext cx="8058240" cy="0"/>
          </a:xfrm>
          <a:prstGeom prst="line">
            <a:avLst/>
          </a:prstGeom>
          <a:ln w="1908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Line 2"/>
          <p:cNvSpPr/>
          <p:nvPr/>
        </p:nvSpPr>
        <p:spPr>
          <a:xfrm>
            <a:off x="314280" y="999720"/>
            <a:ext cx="11344320" cy="0"/>
          </a:xfrm>
          <a:prstGeom prst="line">
            <a:avLst/>
          </a:prstGeom>
          <a:ln w="1908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9906120" y="6296400"/>
            <a:ext cx="1931760" cy="24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050" spc="-1" strike="noStrike">
                <a:solidFill>
                  <a:srgbClr val="000000"/>
                </a:solidFill>
                <a:latin typeface="Montserrat Light"/>
                <a:ea typeface="DejaVu Sans"/>
              </a:rPr>
              <a:t>WWW.GABTAMAGNINI.IT</a:t>
            </a:r>
            <a:endParaRPr b="0" lang="it-IT" sz="1050" spc="-1" strike="noStrike"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magine 7" descr=""/>
          <p:cNvPicPr/>
          <p:nvPr/>
        </p:nvPicPr>
        <p:blipFill>
          <a:blip r:embed="rId2"/>
          <a:stretch/>
        </p:blipFill>
        <p:spPr>
          <a:xfrm>
            <a:off x="244080" y="6095880"/>
            <a:ext cx="1342440" cy="649440"/>
          </a:xfrm>
          <a:prstGeom prst="rect">
            <a:avLst/>
          </a:prstGeom>
          <a:ln>
            <a:noFill/>
          </a:ln>
        </p:spPr>
      </p:pic>
      <p:sp>
        <p:nvSpPr>
          <p:cNvPr id="85" name="Line 1"/>
          <p:cNvSpPr/>
          <p:nvPr/>
        </p:nvSpPr>
        <p:spPr>
          <a:xfrm>
            <a:off x="1742760" y="6450840"/>
            <a:ext cx="8058240" cy="0"/>
          </a:xfrm>
          <a:prstGeom prst="line">
            <a:avLst/>
          </a:prstGeom>
          <a:ln w="1908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Line 2"/>
          <p:cNvSpPr/>
          <p:nvPr/>
        </p:nvSpPr>
        <p:spPr>
          <a:xfrm>
            <a:off x="314280" y="999720"/>
            <a:ext cx="11344320" cy="0"/>
          </a:xfrm>
          <a:prstGeom prst="line">
            <a:avLst/>
          </a:prstGeom>
          <a:ln w="1908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3"/>
          <p:cNvSpPr/>
          <p:nvPr/>
        </p:nvSpPr>
        <p:spPr>
          <a:xfrm>
            <a:off x="9906120" y="6296400"/>
            <a:ext cx="1931760" cy="24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050" spc="-1" strike="noStrike">
                <a:solidFill>
                  <a:srgbClr val="000000"/>
                </a:solidFill>
                <a:latin typeface="Montserrat Light"/>
                <a:ea typeface="DejaVu Sans"/>
              </a:rPr>
              <a:t>WWW.GABTAMAGNINI.IT</a:t>
            </a:r>
            <a:endParaRPr b="0" lang="it-IT" sz="1050" spc="-1" strike="noStrike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"/>
          <p:cNvGrpSpPr/>
          <p:nvPr/>
        </p:nvGrpSpPr>
        <p:grpSpPr>
          <a:xfrm>
            <a:off x="12541680" y="479520"/>
            <a:ext cx="181080" cy="5877720"/>
            <a:chOff x="12541680" y="479520"/>
            <a:chExt cx="181080" cy="5877720"/>
          </a:xfrm>
        </p:grpSpPr>
        <p:sp>
          <p:nvSpPr>
            <p:cNvPr id="127" name="CustomShape 2"/>
            <p:cNvSpPr/>
            <p:nvPr/>
          </p:nvSpPr>
          <p:spPr>
            <a:xfrm rot="5400000">
              <a:off x="12385440" y="635400"/>
              <a:ext cx="493200" cy="181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" name="CustomShape 3"/>
            <p:cNvSpPr/>
            <p:nvPr/>
          </p:nvSpPr>
          <p:spPr>
            <a:xfrm rot="5400000">
              <a:off x="12385440" y="1204560"/>
              <a:ext cx="493200" cy="18108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9" name="CustomShape 4"/>
            <p:cNvSpPr/>
            <p:nvPr/>
          </p:nvSpPr>
          <p:spPr>
            <a:xfrm rot="5400000">
              <a:off x="12385440" y="1775520"/>
              <a:ext cx="493200" cy="18108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" name="CustomShape 5"/>
            <p:cNvSpPr/>
            <p:nvPr/>
          </p:nvSpPr>
          <p:spPr>
            <a:xfrm rot="5400000">
              <a:off x="12385440" y="2346480"/>
              <a:ext cx="493200" cy="18108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" name="CustomShape 6"/>
            <p:cNvSpPr/>
            <p:nvPr/>
          </p:nvSpPr>
          <p:spPr>
            <a:xfrm rot="5400000">
              <a:off x="12385440" y="6019920"/>
              <a:ext cx="493200" cy="181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2" name="CustomShape 7"/>
            <p:cNvSpPr/>
            <p:nvPr/>
          </p:nvSpPr>
          <p:spPr>
            <a:xfrm rot="5400000">
              <a:off x="12385440" y="3165120"/>
              <a:ext cx="493200" cy="181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" name="CustomShape 8"/>
            <p:cNvSpPr/>
            <p:nvPr/>
          </p:nvSpPr>
          <p:spPr>
            <a:xfrm rot="5400000">
              <a:off x="12385440" y="3736080"/>
              <a:ext cx="493200" cy="18108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4" name="CustomShape 9"/>
            <p:cNvSpPr/>
            <p:nvPr/>
          </p:nvSpPr>
          <p:spPr>
            <a:xfrm rot="5400000">
              <a:off x="12385440" y="4308840"/>
              <a:ext cx="493200" cy="18108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" name="CustomShape 10"/>
            <p:cNvSpPr/>
            <p:nvPr/>
          </p:nvSpPr>
          <p:spPr>
            <a:xfrm rot="5400000">
              <a:off x="12385440" y="4878000"/>
              <a:ext cx="493200" cy="18108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CustomShape 11"/>
            <p:cNvSpPr/>
            <p:nvPr/>
          </p:nvSpPr>
          <p:spPr>
            <a:xfrm rot="5400000">
              <a:off x="12385440" y="5448960"/>
              <a:ext cx="493200" cy="18108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37" name="Group 12"/>
          <p:cNvGrpSpPr/>
          <p:nvPr/>
        </p:nvGrpSpPr>
        <p:grpSpPr>
          <a:xfrm>
            <a:off x="-479880" y="479520"/>
            <a:ext cx="181080" cy="5877360"/>
            <a:chOff x="-479880" y="479520"/>
            <a:chExt cx="181080" cy="5877360"/>
          </a:xfrm>
        </p:grpSpPr>
        <p:sp>
          <p:nvSpPr>
            <p:cNvPr id="138" name="CustomShape 13"/>
            <p:cNvSpPr/>
            <p:nvPr/>
          </p:nvSpPr>
          <p:spPr>
            <a:xfrm rot="5400000">
              <a:off x="-635760" y="635400"/>
              <a:ext cx="493200" cy="181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9" name="CustomShape 14"/>
            <p:cNvSpPr/>
            <p:nvPr/>
          </p:nvSpPr>
          <p:spPr>
            <a:xfrm rot="5400000">
              <a:off x="-635760" y="1204560"/>
              <a:ext cx="493200" cy="18108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15"/>
            <p:cNvSpPr/>
            <p:nvPr/>
          </p:nvSpPr>
          <p:spPr>
            <a:xfrm rot="5400000">
              <a:off x="-635760" y="1775160"/>
              <a:ext cx="493200" cy="18108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16"/>
            <p:cNvSpPr/>
            <p:nvPr/>
          </p:nvSpPr>
          <p:spPr>
            <a:xfrm rot="5400000">
              <a:off x="-635760" y="2346120"/>
              <a:ext cx="493200" cy="18108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2" name="CustomShape 17"/>
            <p:cNvSpPr/>
            <p:nvPr/>
          </p:nvSpPr>
          <p:spPr>
            <a:xfrm rot="5400000">
              <a:off x="-635760" y="6019560"/>
              <a:ext cx="493200" cy="181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3" name="CustomShape 18"/>
            <p:cNvSpPr/>
            <p:nvPr/>
          </p:nvSpPr>
          <p:spPr>
            <a:xfrm rot="5400000">
              <a:off x="-635760" y="3164760"/>
              <a:ext cx="493200" cy="181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4" name="CustomShape 19"/>
            <p:cNvSpPr/>
            <p:nvPr/>
          </p:nvSpPr>
          <p:spPr>
            <a:xfrm rot="5400000">
              <a:off x="-635760" y="3735720"/>
              <a:ext cx="493200" cy="18108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5" name="CustomShape 20"/>
            <p:cNvSpPr/>
            <p:nvPr/>
          </p:nvSpPr>
          <p:spPr>
            <a:xfrm rot="5400000">
              <a:off x="-635760" y="4308840"/>
              <a:ext cx="493200" cy="18108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6" name="CustomShape 21"/>
            <p:cNvSpPr/>
            <p:nvPr/>
          </p:nvSpPr>
          <p:spPr>
            <a:xfrm rot="5400000">
              <a:off x="-635760" y="4877640"/>
              <a:ext cx="493200" cy="18108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7" name="CustomShape 22"/>
            <p:cNvSpPr/>
            <p:nvPr/>
          </p:nvSpPr>
          <p:spPr>
            <a:xfrm rot="5400000">
              <a:off x="-635760" y="5448600"/>
              <a:ext cx="493200" cy="18108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11550240" y="6120000"/>
            <a:ext cx="528480" cy="632160"/>
          </a:xfrm>
          <a:prstGeom prst="rect">
            <a:avLst/>
          </a:prstGeom>
          <a:ln>
            <a:noFill/>
          </a:ln>
        </p:spPr>
      </p:pic>
      <p:sp>
        <p:nvSpPr>
          <p:cNvPr id="149" name="PlaceHolder 2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50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jpe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image" Target="../media/image96.png"/><Relationship Id="rId19" Type="http://schemas.openxmlformats.org/officeDocument/2006/relationships/image" Target="../media/image97.png"/><Relationship Id="rId20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6.jpeg"/><Relationship Id="rId1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image" Target="../media/image158.wmf"/><Relationship Id="rId3" Type="http://schemas.openxmlformats.org/officeDocument/2006/relationships/image" Target="../media/image159.wmf"/><Relationship Id="rId4" Type="http://schemas.openxmlformats.org/officeDocument/2006/relationships/image" Target="../media/image160.pn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63.png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png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93.png"/><Relationship Id="rId2" Type="http://schemas.openxmlformats.org/officeDocument/2006/relationships/image" Target="../media/image194.png"/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97.png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00.png"/><Relationship Id="rId2" Type="http://schemas.openxmlformats.org/officeDocument/2006/relationships/image" Target="../media/image201.png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image" Target="../media/image208.png"/><Relationship Id="rId10" Type="http://schemas.openxmlformats.org/officeDocument/2006/relationships/image" Target="../media/image209.png"/><Relationship Id="rId11" Type="http://schemas.openxmlformats.org/officeDocument/2006/relationships/image" Target="../media/image210.png"/><Relationship Id="rId12" Type="http://schemas.openxmlformats.org/officeDocument/2006/relationships/image" Target="../media/image211.png"/><Relationship Id="rId1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12.png"/><Relationship Id="rId2" Type="http://schemas.openxmlformats.org/officeDocument/2006/relationships/image" Target="../media/image213.png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14.png"/><Relationship Id="rId2" Type="http://schemas.openxmlformats.org/officeDocument/2006/relationships/image" Target="../media/image215.png"/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18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2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822480" y="1433160"/>
            <a:ext cx="4541400" cy="4171320"/>
          </a:xfrm>
          <a:prstGeom prst="rect">
            <a:avLst/>
          </a:prstGeom>
          <a:blipFill rotWithShape="0">
            <a:blip r:embed="rId1">
              <a:alphaModFix amt="1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2"/>
          <p:cNvSpPr/>
          <p:nvPr/>
        </p:nvSpPr>
        <p:spPr>
          <a:xfrm>
            <a:off x="3666240" y="3153600"/>
            <a:ext cx="4854240" cy="124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2800" spc="-1" strike="noStrike">
                <a:solidFill>
                  <a:srgbClr val="1fa3dd"/>
                </a:solidFill>
                <a:latin typeface="Montserrat"/>
                <a:ea typeface="DejaVu Sans"/>
              </a:rPr>
              <a:t>IL NUOVO FRONTEND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(A. Santinello ElvisPos)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189" name="Line 3"/>
          <p:cNvSpPr/>
          <p:nvPr/>
        </p:nvSpPr>
        <p:spPr>
          <a:xfrm>
            <a:off x="4101480" y="3621240"/>
            <a:ext cx="39888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837720" y="195480"/>
            <a:ext cx="10496160" cy="8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Architettura Generale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1"/>
          <a:stretch/>
        </p:blipFill>
        <p:spPr>
          <a:xfrm>
            <a:off x="2235600" y="3063960"/>
            <a:ext cx="1140120" cy="1140120"/>
          </a:xfrm>
          <a:prstGeom prst="rect">
            <a:avLst/>
          </a:prstGeom>
          <a:ln>
            <a:noFill/>
          </a:ln>
        </p:spPr>
      </p:pic>
      <p:pic>
        <p:nvPicPr>
          <p:cNvPr id="305" name="" descr=""/>
          <p:cNvPicPr/>
          <p:nvPr/>
        </p:nvPicPr>
        <p:blipFill>
          <a:blip r:embed="rId2"/>
          <a:stretch/>
        </p:blipFill>
        <p:spPr>
          <a:xfrm>
            <a:off x="8706600" y="3204000"/>
            <a:ext cx="1400400" cy="1400400"/>
          </a:xfrm>
          <a:prstGeom prst="rect">
            <a:avLst/>
          </a:prstGeom>
          <a:ln>
            <a:noFill/>
          </a:ln>
        </p:spPr>
      </p:pic>
      <p:pic>
        <p:nvPicPr>
          <p:cNvPr id="306" name="" descr=""/>
          <p:cNvPicPr/>
          <p:nvPr/>
        </p:nvPicPr>
        <p:blipFill>
          <a:blip r:embed="rId3"/>
          <a:stretch/>
        </p:blipFill>
        <p:spPr>
          <a:xfrm>
            <a:off x="5286960" y="3852000"/>
            <a:ext cx="1580040" cy="556560"/>
          </a:xfrm>
          <a:prstGeom prst="rect">
            <a:avLst/>
          </a:prstGeom>
          <a:ln>
            <a:noFill/>
          </a:ln>
        </p:spPr>
      </p:pic>
      <p:pic>
        <p:nvPicPr>
          <p:cNvPr id="307" name="" descr=""/>
          <p:cNvPicPr/>
          <p:nvPr/>
        </p:nvPicPr>
        <p:blipFill>
          <a:blip r:embed="rId4"/>
          <a:stretch/>
        </p:blipFill>
        <p:spPr>
          <a:xfrm>
            <a:off x="5351400" y="3276000"/>
            <a:ext cx="1227960" cy="501840"/>
          </a:xfrm>
          <a:prstGeom prst="rect">
            <a:avLst/>
          </a:prstGeom>
          <a:ln>
            <a:noFill/>
          </a:ln>
        </p:spPr>
      </p:pic>
      <p:pic>
        <p:nvPicPr>
          <p:cNvPr id="308" name="" descr=""/>
          <p:cNvPicPr/>
          <p:nvPr/>
        </p:nvPicPr>
        <p:blipFill>
          <a:blip r:embed="rId5"/>
          <a:stretch/>
        </p:blipFill>
        <p:spPr>
          <a:xfrm>
            <a:off x="5291280" y="2556000"/>
            <a:ext cx="1407600" cy="640080"/>
          </a:xfrm>
          <a:prstGeom prst="rect">
            <a:avLst/>
          </a:prstGeom>
          <a:ln>
            <a:noFill/>
          </a:ln>
        </p:spPr>
      </p:pic>
      <p:pic>
        <p:nvPicPr>
          <p:cNvPr id="309" name="" descr=""/>
          <p:cNvPicPr/>
          <p:nvPr/>
        </p:nvPicPr>
        <p:blipFill>
          <a:blip r:embed="rId6"/>
          <a:stretch/>
        </p:blipFill>
        <p:spPr>
          <a:xfrm>
            <a:off x="5219280" y="1944000"/>
            <a:ext cx="1585800" cy="556920"/>
          </a:xfrm>
          <a:prstGeom prst="rect">
            <a:avLst/>
          </a:prstGeom>
          <a:ln>
            <a:noFill/>
          </a:ln>
        </p:spPr>
      </p:pic>
      <p:pic>
        <p:nvPicPr>
          <p:cNvPr id="310" name="" descr=""/>
          <p:cNvPicPr/>
          <p:nvPr/>
        </p:nvPicPr>
        <p:blipFill>
          <a:blip r:embed="rId7"/>
          <a:stretch/>
        </p:blipFill>
        <p:spPr>
          <a:xfrm>
            <a:off x="8597880" y="2641320"/>
            <a:ext cx="1527120" cy="380160"/>
          </a:xfrm>
          <a:prstGeom prst="rect">
            <a:avLst/>
          </a:prstGeom>
          <a:ln>
            <a:noFill/>
          </a:ln>
        </p:spPr>
      </p:pic>
      <p:pic>
        <p:nvPicPr>
          <p:cNvPr id="311" name="" descr=""/>
          <p:cNvPicPr/>
          <p:nvPr/>
        </p:nvPicPr>
        <p:blipFill>
          <a:blip r:embed="rId8"/>
          <a:stretch/>
        </p:blipFill>
        <p:spPr>
          <a:xfrm>
            <a:off x="8621280" y="2093400"/>
            <a:ext cx="1526760" cy="408600"/>
          </a:xfrm>
          <a:prstGeom prst="rect">
            <a:avLst/>
          </a:prstGeom>
          <a:ln>
            <a:noFill/>
          </a:ln>
        </p:spPr>
      </p:pic>
      <p:pic>
        <p:nvPicPr>
          <p:cNvPr id="312" name="" descr=""/>
          <p:cNvPicPr/>
          <p:nvPr/>
        </p:nvPicPr>
        <p:blipFill>
          <a:blip r:embed="rId9"/>
          <a:stretch/>
        </p:blipFill>
        <p:spPr>
          <a:xfrm>
            <a:off x="2129760" y="2388600"/>
            <a:ext cx="1467360" cy="488880"/>
          </a:xfrm>
          <a:prstGeom prst="rect">
            <a:avLst/>
          </a:prstGeom>
          <a:ln>
            <a:noFill/>
          </a:ln>
        </p:spPr>
      </p:pic>
      <p:pic>
        <p:nvPicPr>
          <p:cNvPr id="313" name="" descr=""/>
          <p:cNvPicPr/>
          <p:nvPr/>
        </p:nvPicPr>
        <p:blipFill>
          <a:blip r:embed="rId10"/>
          <a:stretch/>
        </p:blipFill>
        <p:spPr>
          <a:xfrm>
            <a:off x="4145040" y="4644000"/>
            <a:ext cx="1210320" cy="1210320"/>
          </a:xfrm>
          <a:prstGeom prst="rect">
            <a:avLst/>
          </a:prstGeom>
          <a:ln>
            <a:noFill/>
          </a:ln>
        </p:spPr>
      </p:pic>
      <p:pic>
        <p:nvPicPr>
          <p:cNvPr id="314" name="" descr=""/>
          <p:cNvPicPr/>
          <p:nvPr/>
        </p:nvPicPr>
        <p:blipFill>
          <a:blip r:embed="rId11"/>
          <a:stretch/>
        </p:blipFill>
        <p:spPr>
          <a:xfrm>
            <a:off x="5502960" y="4716000"/>
            <a:ext cx="1040400" cy="1040400"/>
          </a:xfrm>
          <a:prstGeom prst="rect">
            <a:avLst/>
          </a:prstGeom>
          <a:ln>
            <a:noFill/>
          </a:ln>
        </p:spPr>
      </p:pic>
      <p:pic>
        <p:nvPicPr>
          <p:cNvPr id="315" name="" descr=""/>
          <p:cNvPicPr/>
          <p:nvPr/>
        </p:nvPicPr>
        <p:blipFill>
          <a:blip r:embed="rId12"/>
          <a:stretch/>
        </p:blipFill>
        <p:spPr>
          <a:xfrm>
            <a:off x="6676560" y="4572000"/>
            <a:ext cx="1378440" cy="1216080"/>
          </a:xfrm>
          <a:prstGeom prst="rect">
            <a:avLst/>
          </a:prstGeom>
          <a:ln>
            <a:noFill/>
          </a:ln>
        </p:spPr>
      </p:pic>
      <p:sp>
        <p:nvSpPr>
          <p:cNvPr id="316" name="CustomShape 2"/>
          <p:cNvSpPr/>
          <p:nvPr/>
        </p:nvSpPr>
        <p:spPr>
          <a:xfrm>
            <a:off x="251640" y="2664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Device 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Manager</a:t>
            </a: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(JHIM)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251640" y="3312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Transaction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manager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251640" y="3924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Promo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Engine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19" name="CustomShape 5"/>
          <p:cNvSpPr/>
          <p:nvPr/>
        </p:nvSpPr>
        <p:spPr>
          <a:xfrm>
            <a:off x="10222560" y="2700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Parameters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20" name="CustomShape 6"/>
          <p:cNvSpPr/>
          <p:nvPr/>
        </p:nvSpPr>
        <p:spPr>
          <a:xfrm>
            <a:off x="10222560" y="3348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Software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distribution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10222560" y="3960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Transaction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collection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22" name="CustomShape 8"/>
          <p:cNvSpPr/>
          <p:nvPr/>
        </p:nvSpPr>
        <p:spPr>
          <a:xfrm>
            <a:off x="10222560" y="4572000"/>
            <a:ext cx="1725120" cy="50148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IN/OUT</a:t>
            </a:r>
            <a:endParaRPr b="0" lang="it-IT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Interface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35640" y="1728000"/>
            <a:ext cx="4029120" cy="435348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0"/>
          <p:cNvSpPr/>
          <p:nvPr/>
        </p:nvSpPr>
        <p:spPr>
          <a:xfrm>
            <a:off x="4103280" y="1728000"/>
            <a:ext cx="4029120" cy="4353480"/>
          </a:xfrm>
          <a:prstGeom prst="rect">
            <a:avLst/>
          </a:prstGeom>
          <a:solidFill>
            <a:srgbClr val="81aca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1"/>
          <p:cNvSpPr/>
          <p:nvPr/>
        </p:nvSpPr>
        <p:spPr>
          <a:xfrm>
            <a:off x="8206920" y="1764000"/>
            <a:ext cx="3885120" cy="4353480"/>
          </a:xfrm>
          <a:prstGeom prst="rect">
            <a:avLst/>
          </a:prstGeom>
          <a:solidFill>
            <a:srgbClr val="50938a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2"/>
          <p:cNvSpPr/>
          <p:nvPr/>
        </p:nvSpPr>
        <p:spPr>
          <a:xfrm>
            <a:off x="4895280" y="1156680"/>
            <a:ext cx="316764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333333"/>
                </a:solidFill>
                <a:latin typeface="Arial"/>
                <a:ea typeface="DejaVu Sans"/>
              </a:rPr>
              <a:t>Common Stack</a:t>
            </a:r>
            <a:endParaRPr b="0" lang="it-IT" sz="22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837720" y="195480"/>
            <a:ext cx="10497960" cy="83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Architettura a livello negozio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2087640" y="1152000"/>
            <a:ext cx="8780400" cy="273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47000"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Dati e logica sono distribuiti presso POS, SCO e chioschi per garantire la funzionalità offline.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Il server in negozio è opzionale e può essere utilizzato quando: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Il back office non è centralizzato o non è web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È necessario l'isolamento della rete POS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La reportistica o la fatturazione sono necessarie anche offline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Il calcolo del carrello è richiesto da terze parti (self scanning, Shopic)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4907520" y="4392000"/>
            <a:ext cx="1640880" cy="1545480"/>
          </a:xfrm>
          <a:prstGeom prst="rect">
            <a:avLst/>
          </a:prstGeom>
          <a:ln>
            <a:noFill/>
          </a:ln>
        </p:spPr>
      </p:pic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7284240" y="4644000"/>
            <a:ext cx="1352160" cy="1273680"/>
          </a:xfrm>
          <a:prstGeom prst="rect">
            <a:avLst/>
          </a:prstGeom>
          <a:ln>
            <a:noFill/>
          </a:ln>
        </p:spPr>
      </p:pic>
      <p:pic>
        <p:nvPicPr>
          <p:cNvPr id="331" name="" descr=""/>
          <p:cNvPicPr/>
          <p:nvPr/>
        </p:nvPicPr>
        <p:blipFill>
          <a:blip r:embed="rId3"/>
          <a:stretch/>
        </p:blipFill>
        <p:spPr>
          <a:xfrm>
            <a:off x="8928720" y="4716000"/>
            <a:ext cx="1147680" cy="1093320"/>
          </a:xfrm>
          <a:prstGeom prst="rect">
            <a:avLst/>
          </a:prstGeom>
          <a:ln>
            <a:noFill/>
          </a:ln>
        </p:spPr>
      </p:pic>
      <p:pic>
        <p:nvPicPr>
          <p:cNvPr id="332" name="" descr=""/>
          <p:cNvPicPr/>
          <p:nvPr/>
        </p:nvPicPr>
        <p:blipFill>
          <a:blip r:embed="rId4"/>
          <a:stretch/>
        </p:blipFill>
        <p:spPr>
          <a:xfrm>
            <a:off x="2123640" y="4176000"/>
            <a:ext cx="1056240" cy="1025640"/>
          </a:xfrm>
          <a:prstGeom prst="rect">
            <a:avLst/>
          </a:prstGeom>
          <a:ln>
            <a:noFill/>
          </a:ln>
        </p:spPr>
      </p:pic>
      <p:pic>
        <p:nvPicPr>
          <p:cNvPr id="333" name="" descr=""/>
          <p:cNvPicPr/>
          <p:nvPr/>
        </p:nvPicPr>
        <p:blipFill>
          <a:blip r:embed="rId5"/>
          <a:stretch/>
        </p:blipFill>
        <p:spPr>
          <a:xfrm>
            <a:off x="1045440" y="4218480"/>
            <a:ext cx="859680" cy="819000"/>
          </a:xfrm>
          <a:prstGeom prst="rect">
            <a:avLst/>
          </a:prstGeom>
          <a:ln>
            <a:noFill/>
          </a:ln>
        </p:spPr>
      </p:pic>
      <p:pic>
        <p:nvPicPr>
          <p:cNvPr id="334" name="" descr=""/>
          <p:cNvPicPr/>
          <p:nvPr/>
        </p:nvPicPr>
        <p:blipFill>
          <a:blip r:embed="rId6"/>
          <a:stretch/>
        </p:blipFill>
        <p:spPr>
          <a:xfrm>
            <a:off x="2993040" y="4896000"/>
            <a:ext cx="2223720" cy="789480"/>
          </a:xfrm>
          <a:prstGeom prst="rect">
            <a:avLst/>
          </a:prstGeom>
          <a:ln>
            <a:noFill/>
          </a:ln>
        </p:spPr>
      </p:pic>
      <p:pic>
        <p:nvPicPr>
          <p:cNvPr id="335" name="" descr=""/>
          <p:cNvPicPr/>
          <p:nvPr/>
        </p:nvPicPr>
        <p:blipFill>
          <a:blip r:embed="rId7"/>
          <a:stretch/>
        </p:blipFill>
        <p:spPr>
          <a:xfrm>
            <a:off x="2214000" y="5418360"/>
            <a:ext cx="843120" cy="843120"/>
          </a:xfrm>
          <a:prstGeom prst="rect">
            <a:avLst/>
          </a:prstGeom>
          <a:ln>
            <a:noFill/>
          </a:ln>
        </p:spPr>
      </p:pic>
      <p:sp>
        <p:nvSpPr>
          <p:cNvPr id="336" name="CustomShape 3"/>
          <p:cNvSpPr/>
          <p:nvPr/>
        </p:nvSpPr>
        <p:spPr>
          <a:xfrm>
            <a:off x="1043640" y="5616000"/>
            <a:ext cx="1155240" cy="28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Back Office</a:t>
            </a:r>
            <a:endParaRPr b="0" lang="it-IT" sz="14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837720" y="195480"/>
            <a:ext cx="10497960" cy="83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Piattaforma Centrale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598680" y="1819080"/>
            <a:ext cx="199008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Head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Quarter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709560" y="2365920"/>
            <a:ext cx="1735200" cy="1735560"/>
          </a:xfrm>
          <a:prstGeom prst="rect">
            <a:avLst/>
          </a:prstGeom>
          <a:ln>
            <a:noFill/>
          </a:ln>
        </p:spPr>
      </p:pic>
      <p:sp>
        <p:nvSpPr>
          <p:cNvPr id="340" name="CustomShape 3"/>
          <p:cNvSpPr/>
          <p:nvPr/>
        </p:nvSpPr>
        <p:spPr>
          <a:xfrm>
            <a:off x="3059280" y="1728000"/>
            <a:ext cx="9068400" cy="402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70000"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Si tratta della console centralizzata dove si configura la struttura organizzativa, i parametri, i negozi e le configurazioni dei dispositivi.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Lo scambio di dati con il negozio avviene in tempo reale.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Espone API standard e code di messaggi per interagire con ERP, back office, BI, ecc.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Distribuito in ambiente Docker per scalabilità e aggiornamenti software.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La sincronizzazione bidirezionale dei dati all'interno dei componenti Memphis è garantita da REBUS.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41" name="" descr=""/>
          <p:cNvPicPr/>
          <p:nvPr/>
        </p:nvPicPr>
        <p:blipFill>
          <a:blip r:embed="rId2"/>
          <a:stretch/>
        </p:blipFill>
        <p:spPr>
          <a:xfrm>
            <a:off x="935640" y="4381560"/>
            <a:ext cx="1330560" cy="7279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837720" y="195480"/>
            <a:ext cx="10496160" cy="8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ReBus : Retail Bus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5975280" y="5112000"/>
            <a:ext cx="520560" cy="520560"/>
          </a:xfrm>
          <a:prstGeom prst="ellipse">
            <a:avLst/>
          </a:prstGeom>
          <a:solidFill>
            <a:srgbClr val="b44128"/>
          </a:solidFill>
          <a:ln>
            <a:solidFill>
              <a:srgbClr val="b44128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3"/>
          <p:cNvSpPr/>
          <p:nvPr/>
        </p:nvSpPr>
        <p:spPr>
          <a:xfrm>
            <a:off x="9871920" y="5472000"/>
            <a:ext cx="520560" cy="520560"/>
          </a:xfrm>
          <a:prstGeom prst="ellipse">
            <a:avLst/>
          </a:prstGeom>
          <a:solidFill>
            <a:srgbClr val="ffb800"/>
          </a:solidFill>
          <a:ln>
            <a:solidFill>
              <a:srgbClr val="ffb8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45" name="Picture 288_2" descr=""/>
          <p:cNvPicPr/>
          <p:nvPr/>
        </p:nvPicPr>
        <p:blipFill>
          <a:blip r:embed="rId1"/>
          <a:stretch/>
        </p:blipFill>
        <p:spPr>
          <a:xfrm>
            <a:off x="699840" y="1882440"/>
            <a:ext cx="1667520" cy="699480"/>
          </a:xfrm>
          <a:prstGeom prst="rect">
            <a:avLst/>
          </a:prstGeom>
          <a:ln>
            <a:noFill/>
          </a:ln>
        </p:spPr>
      </p:pic>
      <p:pic>
        <p:nvPicPr>
          <p:cNvPr id="346" name="Picture 289_2" descr=""/>
          <p:cNvPicPr/>
          <p:nvPr/>
        </p:nvPicPr>
        <p:blipFill>
          <a:blip r:embed="rId2"/>
          <a:stretch/>
        </p:blipFill>
        <p:spPr>
          <a:xfrm>
            <a:off x="1280160" y="1296000"/>
            <a:ext cx="591840" cy="591840"/>
          </a:xfrm>
          <a:prstGeom prst="rect">
            <a:avLst/>
          </a:prstGeom>
          <a:ln>
            <a:noFill/>
          </a:ln>
        </p:spPr>
      </p:pic>
      <p:pic>
        <p:nvPicPr>
          <p:cNvPr id="347" name="" descr=""/>
          <p:cNvPicPr/>
          <p:nvPr/>
        </p:nvPicPr>
        <p:blipFill>
          <a:blip r:embed="rId3"/>
          <a:stretch/>
        </p:blipFill>
        <p:spPr>
          <a:xfrm>
            <a:off x="9587880" y="3979800"/>
            <a:ext cx="1352160" cy="1273680"/>
          </a:xfrm>
          <a:prstGeom prst="rect">
            <a:avLst/>
          </a:prstGeom>
          <a:ln>
            <a:noFill/>
          </a:ln>
        </p:spPr>
      </p:pic>
      <p:pic>
        <p:nvPicPr>
          <p:cNvPr id="348" name="" descr=""/>
          <p:cNvPicPr/>
          <p:nvPr/>
        </p:nvPicPr>
        <p:blipFill>
          <a:blip r:embed="rId4"/>
          <a:stretch/>
        </p:blipFill>
        <p:spPr>
          <a:xfrm>
            <a:off x="5615280" y="3744000"/>
            <a:ext cx="1197360" cy="1127520"/>
          </a:xfrm>
          <a:prstGeom prst="rect">
            <a:avLst/>
          </a:prstGeom>
          <a:ln>
            <a:noFill/>
          </a:ln>
        </p:spPr>
      </p:pic>
      <p:sp>
        <p:nvSpPr>
          <p:cNvPr id="349" name="CustomShape 4"/>
          <p:cNvSpPr/>
          <p:nvPr/>
        </p:nvSpPr>
        <p:spPr>
          <a:xfrm>
            <a:off x="5975280" y="5879520"/>
            <a:ext cx="520560" cy="520560"/>
          </a:xfrm>
          <a:prstGeom prst="ellipse">
            <a:avLst/>
          </a:prstGeom>
          <a:solidFill>
            <a:srgbClr val="ffb800"/>
          </a:solidFill>
          <a:ln>
            <a:solidFill>
              <a:srgbClr val="ffb8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"/>
          <p:cNvSpPr/>
          <p:nvPr/>
        </p:nvSpPr>
        <p:spPr>
          <a:xfrm>
            <a:off x="1835640" y="5884920"/>
            <a:ext cx="520560" cy="520560"/>
          </a:xfrm>
          <a:prstGeom prst="ellipse">
            <a:avLst/>
          </a:prstGeom>
          <a:solidFill>
            <a:srgbClr val="b44128"/>
          </a:solidFill>
          <a:ln>
            <a:solidFill>
              <a:srgbClr val="b44128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6"/>
          <p:cNvSpPr/>
          <p:nvPr/>
        </p:nvSpPr>
        <p:spPr>
          <a:xfrm>
            <a:off x="2849040" y="1152000"/>
            <a:ext cx="8811000" cy="215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61000"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Sviluppato in Java, utilizza una tecnologia ibrida (MQTT e Web Services).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Ogni punto GIALLO comunica con il suo punto ROSSO.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Invia transazioni tramite code (MQTT) e allinea il database locale in modalità "pull" utilizzando i Web Services (WS).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52" name="" descr=""/>
          <p:cNvPicPr/>
          <p:nvPr/>
        </p:nvPicPr>
        <p:blipFill>
          <a:blip r:embed="rId5"/>
          <a:stretch/>
        </p:blipFill>
        <p:spPr>
          <a:xfrm>
            <a:off x="1511640" y="3672000"/>
            <a:ext cx="1483920" cy="13978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837720" y="195480"/>
            <a:ext cx="10496160" cy="8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Data Flow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3023640" y="4176000"/>
            <a:ext cx="8204400" cy="573480"/>
          </a:xfrm>
          <a:custGeom>
            <a:avLst/>
            <a:gdLst/>
            <a:ahLst/>
            <a:rect l="l" t="t" r="r" b="b"/>
            <a:pathLst>
              <a:path w="22802" h="1602">
                <a:moveTo>
                  <a:pt x="266" y="0"/>
                </a:moveTo>
                <a:lnTo>
                  <a:pt x="267" y="0"/>
                </a:lnTo>
                <a:cubicBezTo>
                  <a:pt x="220" y="0"/>
                  <a:pt x="174" y="12"/>
                  <a:pt x="133" y="36"/>
                </a:cubicBezTo>
                <a:cubicBezTo>
                  <a:pt x="93" y="59"/>
                  <a:pt x="59" y="93"/>
                  <a:pt x="36" y="133"/>
                </a:cubicBezTo>
                <a:cubicBezTo>
                  <a:pt x="12" y="174"/>
                  <a:pt x="0" y="220"/>
                  <a:pt x="0" y="267"/>
                </a:cubicBezTo>
                <a:lnTo>
                  <a:pt x="0" y="1334"/>
                </a:lnTo>
                <a:lnTo>
                  <a:pt x="0" y="1334"/>
                </a:lnTo>
                <a:cubicBezTo>
                  <a:pt x="0" y="1381"/>
                  <a:pt x="12" y="1427"/>
                  <a:pt x="36" y="1468"/>
                </a:cubicBezTo>
                <a:cubicBezTo>
                  <a:pt x="59" y="1508"/>
                  <a:pt x="93" y="1542"/>
                  <a:pt x="133" y="1565"/>
                </a:cubicBezTo>
                <a:cubicBezTo>
                  <a:pt x="174" y="1589"/>
                  <a:pt x="220" y="1601"/>
                  <a:pt x="267" y="1601"/>
                </a:cubicBezTo>
                <a:lnTo>
                  <a:pt x="22534" y="1600"/>
                </a:lnTo>
                <a:lnTo>
                  <a:pt x="22534" y="1601"/>
                </a:lnTo>
                <a:cubicBezTo>
                  <a:pt x="22581" y="1601"/>
                  <a:pt x="22627" y="1589"/>
                  <a:pt x="22668" y="1565"/>
                </a:cubicBezTo>
                <a:cubicBezTo>
                  <a:pt x="22708" y="1542"/>
                  <a:pt x="22742" y="1508"/>
                  <a:pt x="22765" y="1468"/>
                </a:cubicBezTo>
                <a:cubicBezTo>
                  <a:pt x="22789" y="1427"/>
                  <a:pt x="22801" y="1381"/>
                  <a:pt x="22801" y="1334"/>
                </a:cubicBezTo>
                <a:lnTo>
                  <a:pt x="22801" y="266"/>
                </a:lnTo>
                <a:lnTo>
                  <a:pt x="22801" y="267"/>
                </a:lnTo>
                <a:lnTo>
                  <a:pt x="22801" y="267"/>
                </a:lnTo>
                <a:cubicBezTo>
                  <a:pt x="22801" y="220"/>
                  <a:pt x="22789" y="174"/>
                  <a:pt x="22765" y="133"/>
                </a:cubicBezTo>
                <a:cubicBezTo>
                  <a:pt x="22742" y="93"/>
                  <a:pt x="22708" y="59"/>
                  <a:pt x="22668" y="36"/>
                </a:cubicBezTo>
                <a:cubicBezTo>
                  <a:pt x="22627" y="12"/>
                  <a:pt x="22581" y="0"/>
                  <a:pt x="22534" y="0"/>
                </a:cubicBezTo>
                <a:lnTo>
                  <a:pt x="266" y="0"/>
                </a:lnTo>
              </a:path>
            </a:pathLst>
          </a:cu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ffff"/>
                </a:solidFill>
                <a:latin typeface="Arial"/>
                <a:ea typeface="DejaVu Sans"/>
              </a:rPr>
              <a:t>REBUS</a:t>
            </a:r>
            <a:r>
              <a:rPr b="1" lang="it-IT" sz="32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234000" y="1368000"/>
            <a:ext cx="987120" cy="987120"/>
          </a:xfrm>
          <a:prstGeom prst="rect">
            <a:avLst/>
          </a:prstGeom>
          <a:ln>
            <a:noFill/>
          </a:ln>
        </p:spPr>
      </p:pic>
      <p:pic>
        <p:nvPicPr>
          <p:cNvPr id="356" name="Picture 288_0" descr=""/>
          <p:cNvPicPr/>
          <p:nvPr/>
        </p:nvPicPr>
        <p:blipFill>
          <a:blip r:embed="rId2"/>
          <a:stretch/>
        </p:blipFill>
        <p:spPr>
          <a:xfrm>
            <a:off x="2303640" y="2664000"/>
            <a:ext cx="1153800" cy="48348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3"/>
          <a:stretch/>
        </p:blipFill>
        <p:spPr>
          <a:xfrm>
            <a:off x="287640" y="3731760"/>
            <a:ext cx="1125720" cy="1125720"/>
          </a:xfrm>
          <a:prstGeom prst="rect">
            <a:avLst/>
          </a:prstGeom>
          <a:ln>
            <a:noFill/>
          </a:ln>
        </p:spPr>
      </p:pic>
      <p:sp>
        <p:nvSpPr>
          <p:cNvPr id="358" name="CustomShape 3"/>
          <p:cNvSpPr/>
          <p:nvPr/>
        </p:nvSpPr>
        <p:spPr>
          <a:xfrm>
            <a:off x="1367640" y="3996000"/>
            <a:ext cx="43020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BI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4"/>
          <a:stretch/>
        </p:blipFill>
        <p:spPr>
          <a:xfrm>
            <a:off x="234000" y="2484000"/>
            <a:ext cx="1059120" cy="1059120"/>
          </a:xfrm>
          <a:prstGeom prst="rect">
            <a:avLst/>
          </a:prstGeom>
          <a:ln>
            <a:noFill/>
          </a:ln>
        </p:spPr>
      </p:pic>
      <p:sp>
        <p:nvSpPr>
          <p:cNvPr id="360" name="CustomShape 4"/>
          <p:cNvSpPr/>
          <p:nvPr/>
        </p:nvSpPr>
        <p:spPr>
          <a:xfrm>
            <a:off x="863640" y="2520000"/>
            <a:ext cx="789480" cy="4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Back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Office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61" name="CustomShape 5"/>
          <p:cNvSpPr/>
          <p:nvPr/>
        </p:nvSpPr>
        <p:spPr>
          <a:xfrm>
            <a:off x="4571280" y="4824000"/>
            <a:ext cx="5180760" cy="717480"/>
          </a:xfrm>
          <a:custGeom>
            <a:avLst/>
            <a:gdLst/>
            <a:ahLst/>
            <a:rect l="l" t="t" r="r" b="b"/>
            <a:pathLst>
              <a:path w="14402" h="2002">
                <a:moveTo>
                  <a:pt x="0" y="500"/>
                </a:moveTo>
                <a:lnTo>
                  <a:pt x="10800" y="500"/>
                </a:lnTo>
                <a:lnTo>
                  <a:pt x="10800" y="0"/>
                </a:lnTo>
                <a:lnTo>
                  <a:pt x="14401" y="1000"/>
                </a:lnTo>
                <a:lnTo>
                  <a:pt x="10800" y="2001"/>
                </a:lnTo>
                <a:lnTo>
                  <a:pt x="10800" y="1500"/>
                </a:lnTo>
                <a:lnTo>
                  <a:pt x="0" y="1500"/>
                </a:lnTo>
                <a:lnTo>
                  <a:pt x="0" y="500"/>
                </a:lnTo>
              </a:path>
            </a:pathLst>
          </a:cu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Catalog-price-promo-parms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62" name="CustomShape 6"/>
          <p:cNvSpPr/>
          <p:nvPr/>
        </p:nvSpPr>
        <p:spPr>
          <a:xfrm>
            <a:off x="4571280" y="5436000"/>
            <a:ext cx="5000760" cy="717480"/>
          </a:xfrm>
          <a:custGeom>
            <a:avLst/>
            <a:gdLst/>
            <a:ahLst/>
            <a:rect l="l" t="t" r="r" b="b"/>
            <a:pathLst>
              <a:path w="13902" h="2002">
                <a:moveTo>
                  <a:pt x="13901" y="500"/>
                </a:moveTo>
                <a:lnTo>
                  <a:pt x="3475" y="500"/>
                </a:lnTo>
                <a:lnTo>
                  <a:pt x="3475" y="0"/>
                </a:lnTo>
                <a:lnTo>
                  <a:pt x="0" y="1000"/>
                </a:lnTo>
                <a:lnTo>
                  <a:pt x="3475" y="2001"/>
                </a:lnTo>
                <a:lnTo>
                  <a:pt x="3475" y="1500"/>
                </a:lnTo>
                <a:lnTo>
                  <a:pt x="13901" y="1500"/>
                </a:lnTo>
                <a:lnTo>
                  <a:pt x="13901" y="500"/>
                </a:lnTo>
              </a:path>
            </a:pathLst>
          </a:custGeom>
          <a:solidFill>
            <a:srgbClr val="b4c7d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Transaction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5"/>
          <a:stretch/>
        </p:blipFill>
        <p:spPr>
          <a:xfrm>
            <a:off x="9475200" y="195480"/>
            <a:ext cx="961560" cy="961560"/>
          </a:xfrm>
          <a:prstGeom prst="rect">
            <a:avLst/>
          </a:prstGeom>
          <a:ln>
            <a:noFill/>
          </a:ln>
        </p:spPr>
      </p:pic>
      <p:sp>
        <p:nvSpPr>
          <p:cNvPr id="364" name="CustomShape 7"/>
          <p:cNvSpPr/>
          <p:nvPr/>
        </p:nvSpPr>
        <p:spPr>
          <a:xfrm>
            <a:off x="10223280" y="1440000"/>
            <a:ext cx="1005480" cy="28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Loyalty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365" name="Picture 289_0" descr=""/>
          <p:cNvPicPr/>
          <p:nvPr/>
        </p:nvPicPr>
        <p:blipFill>
          <a:blip r:embed="rId6"/>
          <a:stretch/>
        </p:blipFill>
        <p:spPr>
          <a:xfrm>
            <a:off x="2699640" y="2105640"/>
            <a:ext cx="591840" cy="591840"/>
          </a:xfrm>
          <a:prstGeom prst="rect">
            <a:avLst/>
          </a:prstGeom>
          <a:ln>
            <a:noFill/>
          </a:ln>
        </p:spPr>
      </p:pic>
      <p:pic>
        <p:nvPicPr>
          <p:cNvPr id="366" name="" descr=""/>
          <p:cNvPicPr/>
          <p:nvPr/>
        </p:nvPicPr>
        <p:blipFill>
          <a:blip r:embed="rId7"/>
          <a:stretch/>
        </p:blipFill>
        <p:spPr>
          <a:xfrm>
            <a:off x="8674920" y="2124000"/>
            <a:ext cx="1140120" cy="1140120"/>
          </a:xfrm>
          <a:prstGeom prst="rect">
            <a:avLst/>
          </a:prstGeom>
          <a:ln>
            <a:noFill/>
          </a:ln>
        </p:spPr>
      </p:pic>
      <p:pic>
        <p:nvPicPr>
          <p:cNvPr id="367" name="" descr=""/>
          <p:cNvPicPr/>
          <p:nvPr/>
        </p:nvPicPr>
        <p:blipFill>
          <a:blip r:embed="rId8"/>
          <a:stretch/>
        </p:blipFill>
        <p:spPr>
          <a:xfrm>
            <a:off x="6588000" y="1945080"/>
            <a:ext cx="1400400" cy="1400400"/>
          </a:xfrm>
          <a:prstGeom prst="rect">
            <a:avLst/>
          </a:prstGeom>
          <a:ln>
            <a:noFill/>
          </a:ln>
        </p:spPr>
      </p:pic>
      <p:pic>
        <p:nvPicPr>
          <p:cNvPr id="368" name="" descr=""/>
          <p:cNvPicPr/>
          <p:nvPr/>
        </p:nvPicPr>
        <p:blipFill>
          <a:blip r:embed="rId9"/>
          <a:stretch/>
        </p:blipFill>
        <p:spPr>
          <a:xfrm>
            <a:off x="3481200" y="2016000"/>
            <a:ext cx="1581120" cy="1581480"/>
          </a:xfrm>
          <a:prstGeom prst="rect">
            <a:avLst/>
          </a:prstGeom>
          <a:ln>
            <a:noFill/>
          </a:ln>
        </p:spPr>
      </p:pic>
      <p:sp>
        <p:nvSpPr>
          <p:cNvPr id="369" name="CustomShape 8"/>
          <p:cNvSpPr/>
          <p:nvPr/>
        </p:nvSpPr>
        <p:spPr>
          <a:xfrm>
            <a:off x="6838920" y="3449160"/>
            <a:ext cx="107748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Optional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370" name="" descr=""/>
          <p:cNvPicPr/>
          <p:nvPr/>
        </p:nvPicPr>
        <p:blipFill>
          <a:blip r:embed="rId10"/>
          <a:stretch/>
        </p:blipFill>
        <p:spPr>
          <a:xfrm>
            <a:off x="9900360" y="2108160"/>
            <a:ext cx="1147680" cy="1093320"/>
          </a:xfrm>
          <a:prstGeom prst="rect">
            <a:avLst/>
          </a:prstGeom>
          <a:ln>
            <a:noFill/>
          </a:ln>
        </p:spPr>
      </p:pic>
      <p:pic>
        <p:nvPicPr>
          <p:cNvPr id="371" name="" descr=""/>
          <p:cNvPicPr/>
          <p:nvPr/>
        </p:nvPicPr>
        <p:blipFill>
          <a:blip r:embed="rId11"/>
          <a:stretch/>
        </p:blipFill>
        <p:spPr>
          <a:xfrm>
            <a:off x="3853440" y="1008000"/>
            <a:ext cx="715320" cy="715320"/>
          </a:xfrm>
          <a:prstGeom prst="rect">
            <a:avLst/>
          </a:prstGeom>
          <a:ln>
            <a:noFill/>
          </a:ln>
        </p:spPr>
      </p:pic>
      <p:sp>
        <p:nvSpPr>
          <p:cNvPr id="372" name="CustomShape 9"/>
          <p:cNvSpPr/>
          <p:nvPr/>
        </p:nvSpPr>
        <p:spPr>
          <a:xfrm>
            <a:off x="2303640" y="1800000"/>
            <a:ext cx="3885120" cy="201420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3" name="" descr=""/>
          <p:cNvPicPr/>
          <p:nvPr/>
        </p:nvPicPr>
        <p:blipFill>
          <a:blip r:embed="rId12"/>
          <a:stretch/>
        </p:blipFill>
        <p:spPr>
          <a:xfrm>
            <a:off x="8639640" y="963360"/>
            <a:ext cx="717480" cy="717480"/>
          </a:xfrm>
          <a:prstGeom prst="rect">
            <a:avLst/>
          </a:prstGeom>
          <a:ln>
            <a:noFill/>
          </a:ln>
        </p:spPr>
      </p:pic>
      <p:sp>
        <p:nvSpPr>
          <p:cNvPr id="374" name="CustomShape 10"/>
          <p:cNvSpPr/>
          <p:nvPr/>
        </p:nvSpPr>
        <p:spPr>
          <a:xfrm>
            <a:off x="6406920" y="1728000"/>
            <a:ext cx="5109480" cy="212220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11"/>
          <p:cNvSpPr/>
          <p:nvPr/>
        </p:nvSpPr>
        <p:spPr>
          <a:xfrm>
            <a:off x="9862560" y="1224000"/>
            <a:ext cx="286200" cy="718200"/>
          </a:xfrm>
          <a:custGeom>
            <a:avLst/>
            <a:gdLst/>
            <a:ahLst/>
            <a:rect l="l" t="t" r="r" b="b"/>
            <a:pathLst>
              <a:path w="802" h="2002">
                <a:moveTo>
                  <a:pt x="0" y="398"/>
                </a:moveTo>
                <a:lnTo>
                  <a:pt x="400" y="0"/>
                </a:lnTo>
                <a:lnTo>
                  <a:pt x="801" y="398"/>
                </a:lnTo>
                <a:lnTo>
                  <a:pt x="600" y="398"/>
                </a:lnTo>
                <a:lnTo>
                  <a:pt x="600" y="1602"/>
                </a:lnTo>
                <a:lnTo>
                  <a:pt x="801" y="1602"/>
                </a:lnTo>
                <a:lnTo>
                  <a:pt x="400" y="2001"/>
                </a:lnTo>
                <a:lnTo>
                  <a:pt x="0" y="1602"/>
                </a:lnTo>
                <a:lnTo>
                  <a:pt x="200" y="1602"/>
                </a:lnTo>
                <a:lnTo>
                  <a:pt x="200" y="398"/>
                </a:lnTo>
                <a:lnTo>
                  <a:pt x="0" y="398"/>
                </a:lnTo>
              </a:path>
            </a:pathLst>
          </a:custGeom>
          <a:solidFill>
            <a:srgbClr val="e0c2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837720" y="195480"/>
            <a:ext cx="10496160" cy="8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Architettura di integrazione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1"/>
          <a:stretch/>
        </p:blipFill>
        <p:spPr>
          <a:xfrm>
            <a:off x="1548000" y="2868840"/>
            <a:ext cx="987120" cy="929880"/>
          </a:xfrm>
          <a:prstGeom prst="rect">
            <a:avLst/>
          </a:prstGeom>
          <a:ln>
            <a:noFill/>
          </a:ln>
        </p:spPr>
      </p:pic>
      <p:pic>
        <p:nvPicPr>
          <p:cNvPr id="378" name="" descr=""/>
          <p:cNvPicPr/>
          <p:nvPr/>
        </p:nvPicPr>
        <p:blipFill>
          <a:blip r:embed="rId2"/>
          <a:stretch/>
        </p:blipFill>
        <p:spPr>
          <a:xfrm>
            <a:off x="1512000" y="5061960"/>
            <a:ext cx="1125720" cy="1060560"/>
          </a:xfrm>
          <a:prstGeom prst="rect">
            <a:avLst/>
          </a:prstGeom>
          <a:ln>
            <a:noFill/>
          </a:ln>
        </p:spPr>
      </p:pic>
      <p:pic>
        <p:nvPicPr>
          <p:cNvPr id="379" name="" descr=""/>
          <p:cNvPicPr/>
          <p:nvPr/>
        </p:nvPicPr>
        <p:blipFill>
          <a:blip r:embed="rId3"/>
          <a:stretch/>
        </p:blipFill>
        <p:spPr>
          <a:xfrm>
            <a:off x="1656000" y="3886200"/>
            <a:ext cx="1059120" cy="997920"/>
          </a:xfrm>
          <a:prstGeom prst="rect">
            <a:avLst/>
          </a:prstGeom>
          <a:ln>
            <a:noFill/>
          </a:ln>
        </p:spPr>
      </p:pic>
      <p:pic>
        <p:nvPicPr>
          <p:cNvPr id="380" name="Picture 288_4" descr=""/>
          <p:cNvPicPr/>
          <p:nvPr/>
        </p:nvPicPr>
        <p:blipFill>
          <a:blip r:embed="rId4"/>
          <a:stretch/>
        </p:blipFill>
        <p:spPr>
          <a:xfrm>
            <a:off x="2083320" y="1749600"/>
            <a:ext cx="1624680" cy="641880"/>
          </a:xfrm>
          <a:prstGeom prst="rect">
            <a:avLst/>
          </a:prstGeom>
          <a:ln>
            <a:noFill/>
          </a:ln>
        </p:spPr>
      </p:pic>
      <p:pic>
        <p:nvPicPr>
          <p:cNvPr id="381" name="Picture 412_0" descr=""/>
          <p:cNvPicPr/>
          <p:nvPr/>
        </p:nvPicPr>
        <p:blipFill>
          <a:blip r:embed="rId5"/>
          <a:stretch/>
        </p:blipFill>
        <p:spPr>
          <a:xfrm>
            <a:off x="4593240" y="3066120"/>
            <a:ext cx="1337760" cy="1373040"/>
          </a:xfrm>
          <a:prstGeom prst="rect">
            <a:avLst/>
          </a:prstGeom>
          <a:ln>
            <a:noFill/>
          </a:ln>
        </p:spPr>
      </p:pic>
      <p:pic>
        <p:nvPicPr>
          <p:cNvPr id="382" name="Picture 413_0" descr=""/>
          <p:cNvPicPr/>
          <p:nvPr/>
        </p:nvPicPr>
        <p:blipFill>
          <a:blip r:embed="rId6"/>
          <a:stretch/>
        </p:blipFill>
        <p:spPr>
          <a:xfrm>
            <a:off x="5406480" y="2563560"/>
            <a:ext cx="889920" cy="426240"/>
          </a:xfrm>
          <a:prstGeom prst="rect">
            <a:avLst/>
          </a:prstGeom>
          <a:ln>
            <a:noFill/>
          </a:ln>
        </p:spPr>
      </p:pic>
      <p:pic>
        <p:nvPicPr>
          <p:cNvPr id="383" name="Picture 414_0" descr=""/>
          <p:cNvPicPr/>
          <p:nvPr/>
        </p:nvPicPr>
        <p:blipFill>
          <a:blip r:embed="rId7"/>
          <a:stretch/>
        </p:blipFill>
        <p:spPr>
          <a:xfrm>
            <a:off x="6586920" y="2672280"/>
            <a:ext cx="559800" cy="572040"/>
          </a:xfrm>
          <a:prstGeom prst="rect">
            <a:avLst/>
          </a:prstGeom>
          <a:ln>
            <a:noFill/>
          </a:ln>
        </p:spPr>
      </p:pic>
      <p:pic>
        <p:nvPicPr>
          <p:cNvPr id="384" name="Picture 415_0" descr=""/>
          <p:cNvPicPr/>
          <p:nvPr/>
        </p:nvPicPr>
        <p:blipFill>
          <a:blip r:embed="rId8"/>
          <a:stretch/>
        </p:blipFill>
        <p:spPr>
          <a:xfrm>
            <a:off x="4534560" y="5151600"/>
            <a:ext cx="617760" cy="657000"/>
          </a:xfrm>
          <a:prstGeom prst="rect">
            <a:avLst/>
          </a:prstGeom>
          <a:ln>
            <a:noFill/>
          </a:ln>
        </p:spPr>
      </p:pic>
      <p:pic>
        <p:nvPicPr>
          <p:cNvPr id="385" name="Picture 416_0" descr=""/>
          <p:cNvPicPr/>
          <p:nvPr/>
        </p:nvPicPr>
        <p:blipFill>
          <a:blip r:embed="rId9"/>
          <a:stretch/>
        </p:blipFill>
        <p:spPr>
          <a:xfrm>
            <a:off x="4926960" y="5736240"/>
            <a:ext cx="743400" cy="759600"/>
          </a:xfrm>
          <a:prstGeom prst="rect">
            <a:avLst/>
          </a:prstGeom>
          <a:ln>
            <a:noFill/>
          </a:ln>
        </p:spPr>
      </p:pic>
      <p:pic>
        <p:nvPicPr>
          <p:cNvPr id="386" name="Picture 417_0" descr=""/>
          <p:cNvPicPr/>
          <p:nvPr/>
        </p:nvPicPr>
        <p:blipFill>
          <a:blip r:embed="rId10"/>
          <a:stretch/>
        </p:blipFill>
        <p:spPr>
          <a:xfrm>
            <a:off x="5649480" y="5339160"/>
            <a:ext cx="950760" cy="971280"/>
          </a:xfrm>
          <a:prstGeom prst="rect">
            <a:avLst/>
          </a:prstGeom>
          <a:ln>
            <a:noFill/>
          </a:ln>
        </p:spPr>
      </p:pic>
      <p:pic>
        <p:nvPicPr>
          <p:cNvPr id="387" name="Picture 418_0" descr=""/>
          <p:cNvPicPr/>
          <p:nvPr/>
        </p:nvPicPr>
        <p:blipFill>
          <a:blip r:embed="rId11"/>
          <a:stretch/>
        </p:blipFill>
        <p:spPr>
          <a:xfrm>
            <a:off x="4434480" y="4480200"/>
            <a:ext cx="571680" cy="513360"/>
          </a:xfrm>
          <a:prstGeom prst="rect">
            <a:avLst/>
          </a:prstGeom>
          <a:ln>
            <a:noFill/>
          </a:ln>
        </p:spPr>
      </p:pic>
      <p:pic>
        <p:nvPicPr>
          <p:cNvPr id="388" name="Picture 5_0" descr="A picture containing text, parking, screenshot&#10;&#10;Description automatically generated"/>
          <p:cNvPicPr/>
          <p:nvPr/>
        </p:nvPicPr>
        <p:blipFill>
          <a:blip r:embed="rId12"/>
          <a:stretch/>
        </p:blipFill>
        <p:spPr>
          <a:xfrm>
            <a:off x="6561000" y="4797000"/>
            <a:ext cx="1175400" cy="1807920"/>
          </a:xfrm>
          <a:prstGeom prst="rect">
            <a:avLst/>
          </a:prstGeom>
          <a:ln>
            <a:noFill/>
          </a:ln>
        </p:spPr>
      </p:pic>
      <p:pic>
        <p:nvPicPr>
          <p:cNvPr id="389" name="Picture 2_0" descr="POS sistemos - StrongPoint"/>
          <p:cNvPicPr/>
          <p:nvPr/>
        </p:nvPicPr>
        <p:blipFill>
          <a:blip r:embed="rId13"/>
          <a:stretch/>
        </p:blipFill>
        <p:spPr>
          <a:xfrm>
            <a:off x="5136480" y="4517640"/>
            <a:ext cx="1217520" cy="840240"/>
          </a:xfrm>
          <a:prstGeom prst="rect">
            <a:avLst/>
          </a:prstGeom>
          <a:ln>
            <a:noFill/>
          </a:ln>
        </p:spPr>
      </p:pic>
      <p:pic>
        <p:nvPicPr>
          <p:cNvPr id="390" name="Picture 4_0" descr="A picture containing text&#10;&#10;Description automatically generated"/>
          <p:cNvPicPr/>
          <p:nvPr/>
        </p:nvPicPr>
        <p:blipFill>
          <a:blip r:embed="rId14"/>
          <a:stretch/>
        </p:blipFill>
        <p:spPr>
          <a:xfrm>
            <a:off x="6256440" y="3246480"/>
            <a:ext cx="1191960" cy="1688760"/>
          </a:xfrm>
          <a:prstGeom prst="rect">
            <a:avLst/>
          </a:prstGeom>
          <a:ln>
            <a:noFill/>
          </a:ln>
        </p:spPr>
      </p:pic>
      <p:sp>
        <p:nvSpPr>
          <p:cNvPr id="391" name="CustomShape 2"/>
          <p:cNvSpPr/>
          <p:nvPr/>
        </p:nvSpPr>
        <p:spPr>
          <a:xfrm>
            <a:off x="4659840" y="1851120"/>
            <a:ext cx="2680560" cy="6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b44128"/>
                </a:solidFill>
                <a:latin typeface="Arial"/>
                <a:ea typeface="DejaVu Sans"/>
              </a:rPr>
              <a:t>JHIM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b44128"/>
                </a:solidFill>
                <a:latin typeface="Arial"/>
                <a:ea typeface="DejaVu Sans"/>
              </a:rPr>
              <a:t>Java Hardware Interface Manager</a:t>
            </a:r>
            <a:endParaRPr b="0" lang="it-IT" sz="1200" spc="-1" strike="noStrike">
              <a:latin typeface="Arial"/>
            </a:endParaRPr>
          </a:p>
        </p:txBody>
      </p:sp>
      <p:pic>
        <p:nvPicPr>
          <p:cNvPr id="392" name="Picture 289_3" descr=""/>
          <p:cNvPicPr/>
          <p:nvPr/>
        </p:nvPicPr>
        <p:blipFill>
          <a:blip r:embed="rId15"/>
          <a:stretch/>
        </p:blipFill>
        <p:spPr>
          <a:xfrm>
            <a:off x="1007640" y="1681560"/>
            <a:ext cx="807840" cy="761040"/>
          </a:xfrm>
          <a:prstGeom prst="rect">
            <a:avLst/>
          </a:prstGeom>
          <a:ln>
            <a:noFill/>
          </a:ln>
        </p:spPr>
      </p:pic>
      <p:pic>
        <p:nvPicPr>
          <p:cNvPr id="393" name="Picture 289_6" descr=""/>
          <p:cNvPicPr/>
          <p:nvPr/>
        </p:nvPicPr>
        <p:blipFill>
          <a:blip r:embed="rId16"/>
          <a:stretch/>
        </p:blipFill>
        <p:spPr>
          <a:xfrm>
            <a:off x="9268200" y="1647720"/>
            <a:ext cx="879840" cy="828720"/>
          </a:xfrm>
          <a:prstGeom prst="rect">
            <a:avLst/>
          </a:prstGeom>
          <a:ln>
            <a:noFill/>
          </a:ln>
        </p:spPr>
      </p:pic>
      <p:sp>
        <p:nvSpPr>
          <p:cNvPr id="394" name="CustomShape 3"/>
          <p:cNvSpPr/>
          <p:nvPr/>
        </p:nvSpPr>
        <p:spPr>
          <a:xfrm>
            <a:off x="539640" y="1512000"/>
            <a:ext cx="3453120" cy="481428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"/>
          <p:cNvSpPr/>
          <p:nvPr/>
        </p:nvSpPr>
        <p:spPr>
          <a:xfrm>
            <a:off x="4319280" y="1512000"/>
            <a:ext cx="3453120" cy="481428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5"/>
          <p:cNvSpPr/>
          <p:nvPr/>
        </p:nvSpPr>
        <p:spPr>
          <a:xfrm>
            <a:off x="1007640" y="1080000"/>
            <a:ext cx="280512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Retailer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HQ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Application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7" name="CustomShape 6"/>
          <p:cNvSpPr/>
          <p:nvPr/>
        </p:nvSpPr>
        <p:spPr>
          <a:xfrm>
            <a:off x="4931640" y="1080000"/>
            <a:ext cx="219528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POS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Peripherals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8" name="CustomShape 7"/>
          <p:cNvSpPr/>
          <p:nvPr/>
        </p:nvSpPr>
        <p:spPr>
          <a:xfrm>
            <a:off x="8447040" y="1036080"/>
            <a:ext cx="328788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Third party application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399" name="Picture 385_1" descr=""/>
          <p:cNvPicPr/>
          <p:nvPr/>
        </p:nvPicPr>
        <p:blipFill>
          <a:blip r:embed="rId17"/>
          <a:stretch/>
        </p:blipFill>
        <p:spPr>
          <a:xfrm>
            <a:off x="10117800" y="2860560"/>
            <a:ext cx="843840" cy="860040"/>
          </a:xfrm>
          <a:prstGeom prst="rect">
            <a:avLst/>
          </a:prstGeom>
          <a:ln>
            <a:noFill/>
          </a:ln>
        </p:spPr>
      </p:pic>
      <p:pic>
        <p:nvPicPr>
          <p:cNvPr id="400" name="" descr=""/>
          <p:cNvPicPr/>
          <p:nvPr/>
        </p:nvPicPr>
        <p:blipFill>
          <a:blip r:embed="rId18"/>
          <a:stretch/>
        </p:blipFill>
        <p:spPr>
          <a:xfrm>
            <a:off x="8494920" y="2679120"/>
            <a:ext cx="1134720" cy="1069200"/>
          </a:xfrm>
          <a:prstGeom prst="rect">
            <a:avLst/>
          </a:prstGeom>
          <a:ln>
            <a:noFill/>
          </a:ln>
        </p:spPr>
      </p:pic>
      <p:pic>
        <p:nvPicPr>
          <p:cNvPr id="401" name="" descr=""/>
          <p:cNvPicPr/>
          <p:nvPr/>
        </p:nvPicPr>
        <p:blipFill>
          <a:blip r:embed="rId19"/>
          <a:stretch/>
        </p:blipFill>
        <p:spPr>
          <a:xfrm>
            <a:off x="9286560" y="3886200"/>
            <a:ext cx="1056240" cy="966600"/>
          </a:xfrm>
          <a:prstGeom prst="rect">
            <a:avLst/>
          </a:prstGeom>
          <a:ln>
            <a:noFill/>
          </a:ln>
        </p:spPr>
      </p:pic>
      <p:sp>
        <p:nvSpPr>
          <p:cNvPr id="402" name="CustomShape 8"/>
          <p:cNvSpPr/>
          <p:nvPr/>
        </p:nvSpPr>
        <p:spPr>
          <a:xfrm>
            <a:off x="7990920" y="1579680"/>
            <a:ext cx="3453120" cy="481428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837720" y="195480"/>
            <a:ext cx="10499400" cy="84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UI Fruibile WEB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2592000" y="1152360"/>
            <a:ext cx="8202240" cy="273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La UI è sviluppata con il framework IONIC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È quindi WEB e Responsive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UI di cassa è stata implementata come oggetto a se stante e completamente “slave”; accetta connessione Web Socket e mette a disposizione del motore di vendita i componenti per interagire con l’utente:  Menù, liste, dialog etc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405" name="Picture 438_2" descr=""/>
          <p:cNvPicPr/>
          <p:nvPr/>
        </p:nvPicPr>
        <p:blipFill>
          <a:blip r:embed="rId1"/>
          <a:stretch/>
        </p:blipFill>
        <p:spPr>
          <a:xfrm>
            <a:off x="279360" y="2160000"/>
            <a:ext cx="2019240" cy="2019240"/>
          </a:xfrm>
          <a:prstGeom prst="rect">
            <a:avLst/>
          </a:prstGeom>
          <a:ln>
            <a:noFill/>
          </a:ln>
        </p:spPr>
      </p:pic>
      <p:pic>
        <p:nvPicPr>
          <p:cNvPr id="406" name="" descr=""/>
          <p:cNvPicPr/>
          <p:nvPr/>
        </p:nvPicPr>
        <p:blipFill>
          <a:blip r:embed="rId2"/>
          <a:stretch/>
        </p:blipFill>
        <p:spPr>
          <a:xfrm>
            <a:off x="4535280" y="3528000"/>
            <a:ext cx="4354920" cy="26125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837720" y="195480"/>
            <a:ext cx="10499400" cy="84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UI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359640" y="1080000"/>
            <a:ext cx="1151388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66000"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La UI sviluppata in Ionic permette di essere adattata alle esigenze del canale e del touch point.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71640" y="1656000"/>
            <a:ext cx="3882960" cy="2557080"/>
          </a:xfrm>
          <a:prstGeom prst="rect">
            <a:avLst/>
          </a:prstGeom>
          <a:ln>
            <a:noFill/>
          </a:ln>
        </p:spPr>
      </p:pic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1439640" y="4120920"/>
            <a:ext cx="2226960" cy="2426400"/>
          </a:xfrm>
          <a:prstGeom prst="rect">
            <a:avLst/>
          </a:prstGeom>
          <a:ln>
            <a:noFill/>
          </a:ln>
        </p:spPr>
      </p:pic>
      <p:pic>
        <p:nvPicPr>
          <p:cNvPr id="411" name="" descr=""/>
          <p:cNvPicPr/>
          <p:nvPr/>
        </p:nvPicPr>
        <p:blipFill>
          <a:blip r:embed="rId3"/>
          <a:stretch/>
        </p:blipFill>
        <p:spPr>
          <a:xfrm>
            <a:off x="4259160" y="2160000"/>
            <a:ext cx="2359080" cy="3650400"/>
          </a:xfrm>
          <a:prstGeom prst="rect">
            <a:avLst/>
          </a:prstGeom>
          <a:ln>
            <a:noFill/>
          </a:ln>
        </p:spPr>
      </p:pic>
      <p:grpSp>
        <p:nvGrpSpPr>
          <p:cNvPr id="412" name="Group 3"/>
          <p:cNvGrpSpPr/>
          <p:nvPr/>
        </p:nvGrpSpPr>
        <p:grpSpPr>
          <a:xfrm>
            <a:off x="6622920" y="3960720"/>
            <a:ext cx="3297960" cy="2514600"/>
            <a:chOff x="6622920" y="3960720"/>
            <a:chExt cx="3297960" cy="2514600"/>
          </a:xfrm>
        </p:grpSpPr>
        <p:pic>
          <p:nvPicPr>
            <p:cNvPr id="413" name="Picture 446_2" descr=""/>
            <p:cNvPicPr/>
            <p:nvPr/>
          </p:nvPicPr>
          <p:blipFill>
            <a:blip r:embed="rId4"/>
            <a:stretch/>
          </p:blipFill>
          <p:spPr>
            <a:xfrm>
              <a:off x="6622920" y="3960720"/>
              <a:ext cx="3297960" cy="2514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14" name="" descr=""/>
          <p:cNvPicPr/>
          <p:nvPr/>
        </p:nvPicPr>
        <p:blipFill>
          <a:blip r:embed="rId5"/>
          <a:stretch/>
        </p:blipFill>
        <p:spPr>
          <a:xfrm>
            <a:off x="8175240" y="1512000"/>
            <a:ext cx="3554640" cy="2426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177_18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416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L’APPROCCIO MODERNO A MICRO SERVIZI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417" name="Group 2"/>
          <p:cNvGrpSpPr/>
          <p:nvPr/>
        </p:nvGrpSpPr>
        <p:grpSpPr>
          <a:xfrm>
            <a:off x="821880" y="4530600"/>
            <a:ext cx="7223040" cy="1468800"/>
            <a:chOff x="821880" y="4530600"/>
            <a:chExt cx="7223040" cy="1468800"/>
          </a:xfrm>
        </p:grpSpPr>
        <p:sp>
          <p:nvSpPr>
            <p:cNvPr id="418" name="CustomShape 3"/>
            <p:cNvSpPr/>
            <p:nvPr/>
          </p:nvSpPr>
          <p:spPr>
            <a:xfrm>
              <a:off x="2426760" y="4530600"/>
              <a:ext cx="1145160" cy="1468800"/>
            </a:xfrm>
            <a:prstGeom prst="rect">
              <a:avLst/>
            </a:prstGeom>
            <a:solidFill>
              <a:srgbClr val="dff8cc"/>
            </a:solidFill>
            <a:ln w="72000">
              <a:solidFill>
                <a:srgbClr val="77bc6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26000" rIns="126000" tIns="81000" bIns="81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Micro-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services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1800" spc="-1" strike="noStrike">
                <a:latin typeface="Arial"/>
              </a:endParaRPr>
            </a:p>
          </p:txBody>
        </p:sp>
        <p:pic>
          <p:nvPicPr>
            <p:cNvPr id="419" name="Immagine 3_1" descr=""/>
            <p:cNvPicPr/>
            <p:nvPr/>
          </p:nvPicPr>
          <p:blipFill>
            <a:blip r:embed="rId2"/>
            <a:stretch/>
          </p:blipFill>
          <p:spPr>
            <a:xfrm>
              <a:off x="1175040" y="5195160"/>
              <a:ext cx="649440" cy="665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0" name="CustomShape 4"/>
            <p:cNvSpPr/>
            <p:nvPr/>
          </p:nvSpPr>
          <p:spPr>
            <a:xfrm>
              <a:off x="821880" y="4695120"/>
              <a:ext cx="1463040" cy="458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it-IT" sz="15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Cloud Infrastructure</a:t>
              </a:r>
              <a:endParaRPr b="0" lang="it-IT" sz="1500" spc="-1" strike="noStrike">
                <a:latin typeface="Arial"/>
              </a:endParaRPr>
            </a:p>
          </p:txBody>
        </p:sp>
        <p:sp>
          <p:nvSpPr>
            <p:cNvPr id="421" name="CustomShape 5"/>
            <p:cNvSpPr/>
            <p:nvPr/>
          </p:nvSpPr>
          <p:spPr>
            <a:xfrm>
              <a:off x="3712680" y="5137200"/>
              <a:ext cx="1259280" cy="61308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Payments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22" name="CustomShape 6"/>
            <p:cNvSpPr/>
            <p:nvPr/>
          </p:nvSpPr>
          <p:spPr>
            <a:xfrm>
              <a:off x="5184000" y="5076360"/>
              <a:ext cx="1259280" cy="64548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Loyalty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23" name="CustomShape 7"/>
            <p:cNvSpPr/>
            <p:nvPr/>
          </p:nvSpPr>
          <p:spPr>
            <a:xfrm>
              <a:off x="6624000" y="5076000"/>
              <a:ext cx="1420920" cy="64548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Gift Cards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424" name="Group 8"/>
          <p:cNvGrpSpPr/>
          <p:nvPr/>
        </p:nvGrpSpPr>
        <p:grpSpPr>
          <a:xfrm>
            <a:off x="2440440" y="1436760"/>
            <a:ext cx="5704200" cy="2956680"/>
            <a:chOff x="2440440" y="1436760"/>
            <a:chExt cx="5704200" cy="2956680"/>
          </a:xfrm>
        </p:grpSpPr>
        <p:sp>
          <p:nvSpPr>
            <p:cNvPr id="425" name="CustomShape 9"/>
            <p:cNvSpPr/>
            <p:nvPr/>
          </p:nvSpPr>
          <p:spPr>
            <a:xfrm>
              <a:off x="2440440" y="1436760"/>
              <a:ext cx="1145160" cy="738720"/>
            </a:xfrm>
            <a:prstGeom prst="rect">
              <a:avLst/>
            </a:prstGeom>
            <a:solidFill>
              <a:srgbClr val="dff8cc"/>
            </a:solidFill>
            <a:ln w="72000">
              <a:solidFill>
                <a:srgbClr val="77bc6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26000" rIns="126000" tIns="81000" bIns="81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Check-out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26" name="CustomShape 10"/>
            <p:cNvSpPr/>
            <p:nvPr/>
          </p:nvSpPr>
          <p:spPr>
            <a:xfrm>
              <a:off x="4613040" y="2852280"/>
              <a:ext cx="2622600" cy="68148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Transaction</a:t>
              </a: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Manager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Promo 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Engine</a:t>
              </a:r>
              <a:endParaRPr b="0" lang="it-IT" sz="1800" spc="-1" strike="noStrike">
                <a:latin typeface="Arial"/>
              </a:endParaRPr>
            </a:p>
          </p:txBody>
        </p:sp>
        <p:pic>
          <p:nvPicPr>
            <p:cNvPr id="427" name="Picture 383_2" descr=""/>
            <p:cNvPicPr/>
            <p:nvPr/>
          </p:nvPicPr>
          <p:blipFill>
            <a:blip r:embed="rId3"/>
            <a:stretch/>
          </p:blipFill>
          <p:spPr>
            <a:xfrm>
              <a:off x="4570920" y="1494000"/>
              <a:ext cx="595440" cy="577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8" name="Picture 384_2" descr=""/>
            <p:cNvPicPr/>
            <p:nvPr/>
          </p:nvPicPr>
          <p:blipFill>
            <a:blip r:embed="rId4"/>
            <a:stretch/>
          </p:blipFill>
          <p:spPr>
            <a:xfrm>
              <a:off x="5837760" y="1512360"/>
              <a:ext cx="706680" cy="685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9" name="Picture 386_2" descr=""/>
            <p:cNvPicPr/>
            <p:nvPr/>
          </p:nvPicPr>
          <p:blipFill>
            <a:blip r:embed="rId5"/>
            <a:stretch/>
          </p:blipFill>
          <p:spPr>
            <a:xfrm>
              <a:off x="7072560" y="1456200"/>
              <a:ext cx="815040" cy="777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0" name="CustomShape 11"/>
            <p:cNvSpPr/>
            <p:nvPr/>
          </p:nvSpPr>
          <p:spPr>
            <a:xfrm>
              <a:off x="5425920" y="3625200"/>
              <a:ext cx="793440" cy="768240"/>
            </a:xfrm>
            <a:custGeom>
              <a:avLst/>
              <a:gdLst/>
              <a:ahLst/>
              <a:rect l="l" t="t" r="r" b="b"/>
              <a:pathLst>
                <a:path w="2802" h="2802">
                  <a:moveTo>
                    <a:pt x="0" y="557"/>
                  </a:moveTo>
                  <a:lnTo>
                    <a:pt x="1400" y="0"/>
                  </a:lnTo>
                  <a:lnTo>
                    <a:pt x="2801" y="557"/>
                  </a:lnTo>
                  <a:lnTo>
                    <a:pt x="2100" y="557"/>
                  </a:lnTo>
                  <a:lnTo>
                    <a:pt x="2100" y="2243"/>
                  </a:lnTo>
                  <a:lnTo>
                    <a:pt x="2801" y="2243"/>
                  </a:lnTo>
                  <a:lnTo>
                    <a:pt x="1400" y="2801"/>
                  </a:lnTo>
                  <a:lnTo>
                    <a:pt x="0" y="2243"/>
                  </a:lnTo>
                  <a:lnTo>
                    <a:pt x="700" y="2243"/>
                  </a:lnTo>
                  <a:lnTo>
                    <a:pt x="700" y="557"/>
                  </a:lnTo>
                  <a:lnTo>
                    <a:pt x="0" y="557"/>
                  </a:lnTo>
                </a:path>
              </a:pathLst>
            </a:custGeom>
            <a:noFill/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CustomShape 12"/>
            <p:cNvSpPr/>
            <p:nvPr/>
          </p:nvSpPr>
          <p:spPr>
            <a:xfrm>
              <a:off x="3981600" y="2243160"/>
              <a:ext cx="4163040" cy="33624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GUI &amp; Hardware 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Interface</a:t>
              </a:r>
              <a:endParaRPr b="0" lang="it-IT" sz="1800" spc="-1" strike="noStrike">
                <a:latin typeface="Arial"/>
              </a:endParaRPr>
            </a:p>
          </p:txBody>
        </p:sp>
      </p:grpSp>
      <p:sp>
        <p:nvSpPr>
          <p:cNvPr id="432" name="CustomShape 13"/>
          <p:cNvSpPr/>
          <p:nvPr/>
        </p:nvSpPr>
        <p:spPr>
          <a:xfrm>
            <a:off x="9115560" y="5058360"/>
            <a:ext cx="2511720" cy="68148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Transaction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Manager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Promo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Engine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433" name="Group 14"/>
          <p:cNvGrpSpPr/>
          <p:nvPr/>
        </p:nvGrpSpPr>
        <p:grpSpPr>
          <a:xfrm>
            <a:off x="9072000" y="1747080"/>
            <a:ext cx="2658960" cy="2409120"/>
            <a:chOff x="9072000" y="1747080"/>
            <a:chExt cx="2658960" cy="2409120"/>
          </a:xfrm>
        </p:grpSpPr>
        <p:pic>
          <p:nvPicPr>
            <p:cNvPr id="434" name="Picture 385_2" descr=""/>
            <p:cNvPicPr/>
            <p:nvPr/>
          </p:nvPicPr>
          <p:blipFill>
            <a:blip r:embed="rId6"/>
            <a:stretch/>
          </p:blipFill>
          <p:spPr>
            <a:xfrm>
              <a:off x="10973160" y="1872000"/>
              <a:ext cx="757800" cy="73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5" name="Immagine 24_1" descr=""/>
            <p:cNvPicPr/>
            <p:nvPr/>
          </p:nvPicPr>
          <p:blipFill>
            <a:blip r:embed="rId7"/>
            <a:stretch/>
          </p:blipFill>
          <p:spPr>
            <a:xfrm>
              <a:off x="9072000" y="1747080"/>
              <a:ext cx="945000" cy="911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6" name="CustomShape 15"/>
            <p:cNvSpPr/>
            <p:nvPr/>
          </p:nvSpPr>
          <p:spPr>
            <a:xfrm>
              <a:off x="9956520" y="2380320"/>
              <a:ext cx="888480" cy="1775880"/>
            </a:xfrm>
            <a:custGeom>
              <a:avLst/>
              <a:gdLst/>
              <a:ahLst/>
              <a:rect l="l" t="t" r="r" b="b"/>
              <a:pathLst>
                <a:path w="2802" h="2802">
                  <a:moveTo>
                    <a:pt x="0" y="557"/>
                  </a:moveTo>
                  <a:lnTo>
                    <a:pt x="1400" y="0"/>
                  </a:lnTo>
                  <a:lnTo>
                    <a:pt x="2801" y="557"/>
                  </a:lnTo>
                  <a:lnTo>
                    <a:pt x="2100" y="557"/>
                  </a:lnTo>
                  <a:lnTo>
                    <a:pt x="2100" y="2243"/>
                  </a:lnTo>
                  <a:lnTo>
                    <a:pt x="2801" y="2243"/>
                  </a:lnTo>
                  <a:lnTo>
                    <a:pt x="1400" y="2801"/>
                  </a:lnTo>
                  <a:lnTo>
                    <a:pt x="0" y="2243"/>
                  </a:lnTo>
                  <a:lnTo>
                    <a:pt x="700" y="2243"/>
                  </a:lnTo>
                  <a:lnTo>
                    <a:pt x="700" y="557"/>
                  </a:lnTo>
                  <a:lnTo>
                    <a:pt x="0" y="557"/>
                  </a:lnTo>
                </a:path>
              </a:pathLst>
            </a:custGeom>
            <a:noFill/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37" name="CustomShape 16"/>
          <p:cNvSpPr/>
          <p:nvPr/>
        </p:nvSpPr>
        <p:spPr>
          <a:xfrm>
            <a:off x="4615200" y="2712960"/>
            <a:ext cx="2622600" cy="88884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Immagine 27_1" descr=""/>
          <p:cNvPicPr/>
          <p:nvPr/>
        </p:nvPicPr>
        <p:blipFill>
          <a:blip r:embed="rId8"/>
          <a:stretch/>
        </p:blipFill>
        <p:spPr>
          <a:xfrm>
            <a:off x="9649800" y="4311720"/>
            <a:ext cx="1315440" cy="420840"/>
          </a:xfrm>
          <a:prstGeom prst="rect">
            <a:avLst/>
          </a:prstGeom>
          <a:ln>
            <a:noFill/>
          </a:ln>
        </p:spPr>
      </p:pic>
      <p:sp>
        <p:nvSpPr>
          <p:cNvPr id="439" name="CustomShape 17"/>
          <p:cNvSpPr/>
          <p:nvPr/>
        </p:nvSpPr>
        <p:spPr>
          <a:xfrm>
            <a:off x="8192520" y="5029560"/>
            <a:ext cx="825120" cy="739440"/>
          </a:xfrm>
          <a:custGeom>
            <a:avLst/>
            <a:gdLst/>
            <a:ahLst/>
            <a:rect l="l" t="t" r="r" b="b"/>
            <a:pathLst>
              <a:path w="2602" h="2602">
                <a:moveTo>
                  <a:pt x="0" y="1300"/>
                </a:moveTo>
                <a:lnTo>
                  <a:pt x="517" y="0"/>
                </a:lnTo>
                <a:lnTo>
                  <a:pt x="517" y="650"/>
                </a:lnTo>
                <a:lnTo>
                  <a:pt x="2083" y="650"/>
                </a:lnTo>
                <a:lnTo>
                  <a:pt x="2083" y="0"/>
                </a:lnTo>
                <a:lnTo>
                  <a:pt x="2601" y="1300"/>
                </a:lnTo>
                <a:lnTo>
                  <a:pt x="2083" y="2601"/>
                </a:lnTo>
                <a:lnTo>
                  <a:pt x="2083" y="1950"/>
                </a:lnTo>
                <a:lnTo>
                  <a:pt x="517" y="1950"/>
                </a:lnTo>
                <a:lnTo>
                  <a:pt x="517" y="2601"/>
                </a:lnTo>
                <a:lnTo>
                  <a:pt x="0" y="1300"/>
                </a:lnTo>
              </a:path>
            </a:pathLst>
          </a:cu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40" name="" descr=""/>
          <p:cNvPicPr/>
          <p:nvPr/>
        </p:nvPicPr>
        <p:blipFill>
          <a:blip r:embed="rId9"/>
          <a:stretch/>
        </p:blipFill>
        <p:spPr>
          <a:xfrm>
            <a:off x="9965880" y="1008000"/>
            <a:ext cx="1126080" cy="114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8" dur="indefinite" restart="never" nodeType="tmRoot">
          <p:childTnLst>
            <p:seq>
              <p:cTn id="109" dur="indefinite" nodeType="mainSeq">
                <p:childTnLst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2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442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JHIM</a:t>
            </a: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 – Java Hardware Interface Manager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43" name="Picture 412" descr=""/>
          <p:cNvPicPr/>
          <p:nvPr/>
        </p:nvPicPr>
        <p:blipFill>
          <a:blip r:embed="rId2"/>
          <a:stretch/>
        </p:blipFill>
        <p:spPr>
          <a:xfrm>
            <a:off x="7219440" y="1377000"/>
            <a:ext cx="1991880" cy="2001240"/>
          </a:xfrm>
          <a:prstGeom prst="rect">
            <a:avLst/>
          </a:prstGeom>
          <a:ln>
            <a:noFill/>
          </a:ln>
        </p:spPr>
      </p:pic>
      <p:pic>
        <p:nvPicPr>
          <p:cNvPr id="444" name="Picture 413" descr=""/>
          <p:cNvPicPr/>
          <p:nvPr/>
        </p:nvPicPr>
        <p:blipFill>
          <a:blip r:embed="rId3"/>
          <a:stretch/>
        </p:blipFill>
        <p:spPr>
          <a:xfrm>
            <a:off x="5904360" y="2880360"/>
            <a:ext cx="1328040" cy="627840"/>
          </a:xfrm>
          <a:prstGeom prst="rect">
            <a:avLst/>
          </a:prstGeom>
          <a:ln>
            <a:noFill/>
          </a:ln>
        </p:spPr>
      </p:pic>
      <p:pic>
        <p:nvPicPr>
          <p:cNvPr id="445" name="Picture 414" descr=""/>
          <p:cNvPicPr/>
          <p:nvPr/>
        </p:nvPicPr>
        <p:blipFill>
          <a:blip r:embed="rId4"/>
          <a:stretch/>
        </p:blipFill>
        <p:spPr>
          <a:xfrm>
            <a:off x="5904360" y="3888360"/>
            <a:ext cx="839160" cy="839160"/>
          </a:xfrm>
          <a:prstGeom prst="rect">
            <a:avLst/>
          </a:prstGeom>
          <a:ln>
            <a:noFill/>
          </a:ln>
        </p:spPr>
      </p:pic>
      <p:pic>
        <p:nvPicPr>
          <p:cNvPr id="446" name="Picture 415" descr=""/>
          <p:cNvPicPr/>
          <p:nvPr/>
        </p:nvPicPr>
        <p:blipFill>
          <a:blip r:embed="rId5"/>
          <a:stretch/>
        </p:blipFill>
        <p:spPr>
          <a:xfrm>
            <a:off x="7079400" y="4401720"/>
            <a:ext cx="924840" cy="963000"/>
          </a:xfrm>
          <a:prstGeom prst="rect">
            <a:avLst/>
          </a:prstGeom>
          <a:ln>
            <a:noFill/>
          </a:ln>
        </p:spPr>
      </p:pic>
      <p:pic>
        <p:nvPicPr>
          <p:cNvPr id="447" name="Picture 416" descr=""/>
          <p:cNvPicPr/>
          <p:nvPr/>
        </p:nvPicPr>
        <p:blipFill>
          <a:blip r:embed="rId6"/>
          <a:stretch/>
        </p:blipFill>
        <p:spPr>
          <a:xfrm>
            <a:off x="6931440" y="5400360"/>
            <a:ext cx="1111320" cy="1111320"/>
          </a:xfrm>
          <a:prstGeom prst="rect">
            <a:avLst/>
          </a:prstGeom>
          <a:ln>
            <a:noFill/>
          </a:ln>
        </p:spPr>
      </p:pic>
      <p:pic>
        <p:nvPicPr>
          <p:cNvPr id="448" name="Picture 417" descr=""/>
          <p:cNvPicPr/>
          <p:nvPr/>
        </p:nvPicPr>
        <p:blipFill>
          <a:blip r:embed="rId7"/>
          <a:stretch/>
        </p:blipFill>
        <p:spPr>
          <a:xfrm>
            <a:off x="8183160" y="4876560"/>
            <a:ext cx="1418400" cy="1418400"/>
          </a:xfrm>
          <a:prstGeom prst="rect">
            <a:avLst/>
          </a:prstGeom>
          <a:ln>
            <a:noFill/>
          </a:ln>
        </p:spPr>
      </p:pic>
      <p:pic>
        <p:nvPicPr>
          <p:cNvPr id="449" name="Picture 418" descr=""/>
          <p:cNvPicPr/>
          <p:nvPr/>
        </p:nvPicPr>
        <p:blipFill>
          <a:blip r:embed="rId8"/>
          <a:stretch/>
        </p:blipFill>
        <p:spPr>
          <a:xfrm>
            <a:off x="6809400" y="3557160"/>
            <a:ext cx="856800" cy="753840"/>
          </a:xfrm>
          <a:prstGeom prst="rect">
            <a:avLst/>
          </a:prstGeom>
          <a:ln>
            <a:noFill/>
          </a:ln>
        </p:spPr>
      </p:pic>
      <p:sp>
        <p:nvSpPr>
          <p:cNvPr id="450" name="CustomShape 2"/>
          <p:cNvSpPr/>
          <p:nvPr/>
        </p:nvSpPr>
        <p:spPr>
          <a:xfrm>
            <a:off x="1124280" y="1944360"/>
            <a:ext cx="4110480" cy="368640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3"/>
          <p:cNvSpPr/>
          <p:nvPr/>
        </p:nvSpPr>
        <p:spPr>
          <a:xfrm>
            <a:off x="1319400" y="2133720"/>
            <a:ext cx="3728520" cy="31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b44128"/>
                </a:solidFill>
                <a:latin typeface="Arial"/>
                <a:ea typeface="DejaVu Sans"/>
              </a:rPr>
              <a:t>JHIM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1200" spc="-1" strike="noStrike">
                <a:solidFill>
                  <a:srgbClr val="b44128"/>
                </a:solidFill>
                <a:latin typeface="Arial"/>
                <a:ea typeface="DejaVu Sans"/>
              </a:rPr>
              <a:t>Java Hardware Interface Manager</a:t>
            </a:r>
            <a:endParaRPr b="0" lang="it-IT" sz="12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Traduce protocolli Hardware 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specifici in</a:t>
            </a:r>
            <a:br/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 “</a:t>
            </a:r>
            <a:r>
              <a:rPr b="1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W</a:t>
            </a:r>
            <a:r>
              <a:rPr b="0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eb </a:t>
            </a:r>
            <a:r>
              <a:rPr b="1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</a:t>
            </a:r>
            <a:r>
              <a:rPr b="0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ocket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</a:t>
            </a:r>
            <a:r>
              <a:rPr b="0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tandard </a:t>
            </a:r>
            <a:r>
              <a:rPr b="1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M</a:t>
            </a:r>
            <a:r>
              <a:rPr b="0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emphis </a:t>
            </a:r>
            <a:r>
              <a:rPr b="1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</a:t>
            </a:r>
            <a:r>
              <a:rPr b="0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nterface”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IOT for Retail Devices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52" name="CustomShape 4"/>
          <p:cNvSpPr/>
          <p:nvPr/>
        </p:nvSpPr>
        <p:spPr>
          <a:xfrm flipH="1">
            <a:off x="698400" y="1548360"/>
            <a:ext cx="848880" cy="848880"/>
          </a:xfrm>
          <a:prstGeom prst="ellipse">
            <a:avLst/>
          </a:prstGeom>
          <a:solidFill>
            <a:srgbClr val="ffffff"/>
          </a:solidFill>
          <a:ln w="25560">
            <a:noFill/>
          </a:ln>
          <a:effectLst>
            <a:outerShdw dir="4802027" dist="114406">
              <a:srgbClr val="000000">
                <a:alpha val="29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53" name="Picture 423" descr=""/>
          <p:cNvPicPr/>
          <p:nvPr/>
        </p:nvPicPr>
        <p:blipFill>
          <a:blip r:embed="rId9"/>
          <a:stretch/>
        </p:blipFill>
        <p:spPr>
          <a:xfrm>
            <a:off x="907920" y="1728360"/>
            <a:ext cx="504000" cy="540360"/>
          </a:xfrm>
          <a:prstGeom prst="rect">
            <a:avLst/>
          </a:prstGeom>
          <a:ln>
            <a:noFill/>
          </a:ln>
        </p:spPr>
      </p:pic>
      <p:sp>
        <p:nvSpPr>
          <p:cNvPr id="454" name="CustomShape 5"/>
          <p:cNvSpPr/>
          <p:nvPr/>
        </p:nvSpPr>
        <p:spPr>
          <a:xfrm flipH="1">
            <a:off x="4704120" y="1604880"/>
            <a:ext cx="848880" cy="848880"/>
          </a:xfrm>
          <a:prstGeom prst="ellipse">
            <a:avLst/>
          </a:prstGeom>
          <a:solidFill>
            <a:srgbClr val="ffffff"/>
          </a:solidFill>
          <a:ln w="25560">
            <a:noFill/>
          </a:ln>
          <a:effectLst>
            <a:outerShdw dir="4802027" dist="114406">
              <a:srgbClr val="000000">
                <a:alpha val="29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55" name="Picture 425" descr=""/>
          <p:cNvPicPr/>
          <p:nvPr/>
        </p:nvPicPr>
        <p:blipFill>
          <a:blip r:embed="rId10"/>
          <a:stretch/>
        </p:blipFill>
        <p:spPr>
          <a:xfrm>
            <a:off x="4932000" y="1855440"/>
            <a:ext cx="427320" cy="427320"/>
          </a:xfrm>
          <a:prstGeom prst="rect">
            <a:avLst/>
          </a:prstGeom>
          <a:ln>
            <a:noFill/>
          </a:ln>
        </p:spPr>
      </p:pic>
      <p:pic>
        <p:nvPicPr>
          <p:cNvPr id="456" name="Picture 426" descr=""/>
          <p:cNvPicPr/>
          <p:nvPr/>
        </p:nvPicPr>
        <p:blipFill>
          <a:blip r:embed="rId11"/>
          <a:stretch/>
        </p:blipFill>
        <p:spPr>
          <a:xfrm>
            <a:off x="3467520" y="2207520"/>
            <a:ext cx="133200" cy="133560"/>
          </a:xfrm>
          <a:prstGeom prst="rect">
            <a:avLst/>
          </a:prstGeom>
          <a:ln>
            <a:noFill/>
          </a:ln>
        </p:spPr>
      </p:pic>
      <p:pic>
        <p:nvPicPr>
          <p:cNvPr id="457" name="Picture 5" descr="A picture containing text, parking, screenshot&#10;&#10;Description automatically generated"/>
          <p:cNvPicPr/>
          <p:nvPr/>
        </p:nvPicPr>
        <p:blipFill>
          <a:blip r:embed="rId12"/>
          <a:stretch/>
        </p:blipFill>
        <p:spPr>
          <a:xfrm>
            <a:off x="9624600" y="3939480"/>
            <a:ext cx="1751040" cy="2631960"/>
          </a:xfrm>
          <a:prstGeom prst="rect">
            <a:avLst/>
          </a:prstGeom>
          <a:ln>
            <a:noFill/>
          </a:ln>
        </p:spPr>
      </p:pic>
      <p:pic>
        <p:nvPicPr>
          <p:cNvPr id="458" name="Picture 2" descr="POS sistemos - StrongPoint"/>
          <p:cNvPicPr/>
          <p:nvPr/>
        </p:nvPicPr>
        <p:blipFill>
          <a:blip r:embed="rId13"/>
          <a:stretch/>
        </p:blipFill>
        <p:spPr>
          <a:xfrm>
            <a:off x="8024400" y="3482280"/>
            <a:ext cx="1813680" cy="122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209520" y="533880"/>
            <a:ext cx="104720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800" spc="-1" strike="noStrike">
                <a:solidFill>
                  <a:srgbClr val="1fa3dd"/>
                </a:solidFill>
                <a:latin typeface="Montserrat"/>
                <a:ea typeface="DejaVu Sans"/>
              </a:rPr>
              <a:t>La nuova generazione di Front End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92" name="Immagine 9" descr=""/>
          <p:cNvPicPr/>
          <p:nvPr/>
        </p:nvPicPr>
        <p:blipFill>
          <a:blip r:embed="rId2"/>
          <a:stretch/>
        </p:blipFill>
        <p:spPr>
          <a:xfrm>
            <a:off x="5112000" y="2448000"/>
            <a:ext cx="1416960" cy="2010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PANORAMICA DELLE OPZIONI DI DISTRUBUZIONE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61" name="Picture 262" descr=""/>
          <p:cNvPicPr/>
          <p:nvPr/>
        </p:nvPicPr>
        <p:blipFill>
          <a:blip r:embed="rId2"/>
          <a:stretch/>
        </p:blipFill>
        <p:spPr>
          <a:xfrm>
            <a:off x="7194960" y="1126440"/>
            <a:ext cx="1180440" cy="1180440"/>
          </a:xfrm>
          <a:prstGeom prst="rect">
            <a:avLst/>
          </a:prstGeom>
          <a:ln>
            <a:noFill/>
          </a:ln>
        </p:spPr>
      </p:pic>
      <p:pic>
        <p:nvPicPr>
          <p:cNvPr id="462" name="Picture 263" descr=""/>
          <p:cNvPicPr/>
          <p:nvPr/>
        </p:nvPicPr>
        <p:blipFill>
          <a:blip r:embed="rId3"/>
          <a:stretch/>
        </p:blipFill>
        <p:spPr>
          <a:xfrm>
            <a:off x="3162960" y="1312200"/>
            <a:ext cx="1576440" cy="1576440"/>
          </a:xfrm>
          <a:prstGeom prst="rect">
            <a:avLst/>
          </a:prstGeom>
          <a:ln>
            <a:noFill/>
          </a:ln>
        </p:spPr>
      </p:pic>
      <p:sp>
        <p:nvSpPr>
          <p:cNvPr id="463" name="CustomShape 2"/>
          <p:cNvSpPr/>
          <p:nvPr/>
        </p:nvSpPr>
        <p:spPr>
          <a:xfrm>
            <a:off x="5186160" y="1782720"/>
            <a:ext cx="1581120" cy="19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141e50"/>
                </a:solidFill>
                <a:latin typeface="Arial"/>
                <a:ea typeface="DejaVu Sans"/>
              </a:rPr>
              <a:t>1-2 o 3 Livelli</a:t>
            </a:r>
            <a:endParaRPr b="0" lang="it-IT" sz="2200" spc="-1" strike="noStrike">
              <a:latin typeface="Arial"/>
            </a:endParaRPr>
          </a:p>
        </p:txBody>
      </p:sp>
      <p:grpSp>
        <p:nvGrpSpPr>
          <p:cNvPr id="464" name="Group 3"/>
          <p:cNvGrpSpPr/>
          <p:nvPr/>
        </p:nvGrpSpPr>
        <p:grpSpPr>
          <a:xfrm>
            <a:off x="4481640" y="2464200"/>
            <a:ext cx="5077800" cy="884880"/>
            <a:chOff x="4481640" y="2464200"/>
            <a:chExt cx="5077800" cy="884880"/>
          </a:xfrm>
        </p:grpSpPr>
        <p:pic>
          <p:nvPicPr>
            <p:cNvPr id="465" name="Picture 266" descr=""/>
            <p:cNvPicPr/>
            <p:nvPr/>
          </p:nvPicPr>
          <p:blipFill>
            <a:blip r:embed="rId4"/>
            <a:stretch/>
          </p:blipFill>
          <p:spPr>
            <a:xfrm>
              <a:off x="7198560" y="2464200"/>
              <a:ext cx="705960" cy="694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6" name="Line 4"/>
            <p:cNvSpPr/>
            <p:nvPr/>
          </p:nvSpPr>
          <p:spPr>
            <a:xfrm flipV="1">
              <a:off x="4481640" y="2800440"/>
              <a:ext cx="2699280" cy="548640"/>
            </a:xfrm>
            <a:prstGeom prst="line">
              <a:avLst/>
            </a:prstGeom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CustomShape 5"/>
            <p:cNvSpPr/>
            <p:nvPr/>
          </p:nvSpPr>
          <p:spPr>
            <a:xfrm>
              <a:off x="8292960" y="2536200"/>
              <a:ext cx="1266480" cy="27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Full Thin</a:t>
              </a:r>
              <a:endParaRPr b="0" lang="it-IT" sz="1600" spc="-1" strike="noStrike">
                <a:latin typeface="Arial"/>
              </a:endParaRPr>
            </a:p>
          </p:txBody>
        </p:sp>
      </p:grpSp>
      <p:grpSp>
        <p:nvGrpSpPr>
          <p:cNvPr id="468" name="Group 6"/>
          <p:cNvGrpSpPr/>
          <p:nvPr/>
        </p:nvGrpSpPr>
        <p:grpSpPr>
          <a:xfrm>
            <a:off x="4238640" y="3303720"/>
            <a:ext cx="5559840" cy="599760"/>
            <a:chOff x="4238640" y="3303720"/>
            <a:chExt cx="5559840" cy="599760"/>
          </a:xfrm>
        </p:grpSpPr>
        <p:sp>
          <p:nvSpPr>
            <p:cNvPr id="469" name="CustomShape 7"/>
            <p:cNvSpPr/>
            <p:nvPr/>
          </p:nvSpPr>
          <p:spPr>
            <a:xfrm flipV="1">
              <a:off x="4238640" y="3478320"/>
              <a:ext cx="2821320" cy="35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70" name="Picture 273" descr=""/>
            <p:cNvPicPr/>
            <p:nvPr/>
          </p:nvPicPr>
          <p:blipFill>
            <a:blip r:embed="rId5"/>
            <a:stretch/>
          </p:blipFill>
          <p:spPr>
            <a:xfrm>
              <a:off x="7185600" y="3303720"/>
              <a:ext cx="743040" cy="599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1" name="CustomShape 8"/>
            <p:cNvSpPr/>
            <p:nvPr/>
          </p:nvSpPr>
          <p:spPr>
            <a:xfrm>
              <a:off x="8291520" y="3389040"/>
              <a:ext cx="1506960" cy="283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Server Less</a:t>
              </a:r>
              <a:endParaRPr b="0" lang="it-IT" sz="1600" spc="-1" strike="noStrike">
                <a:latin typeface="Arial"/>
              </a:endParaRPr>
            </a:p>
          </p:txBody>
        </p:sp>
      </p:grpSp>
      <p:grpSp>
        <p:nvGrpSpPr>
          <p:cNvPr id="472" name="Group 9"/>
          <p:cNvGrpSpPr/>
          <p:nvPr/>
        </p:nvGrpSpPr>
        <p:grpSpPr>
          <a:xfrm>
            <a:off x="4408200" y="3719880"/>
            <a:ext cx="5147280" cy="1253880"/>
            <a:chOff x="4408200" y="3719880"/>
            <a:chExt cx="5147280" cy="1253880"/>
          </a:xfrm>
        </p:grpSpPr>
        <p:sp>
          <p:nvSpPr>
            <p:cNvPr id="473" name="CustomShape 10"/>
            <p:cNvSpPr/>
            <p:nvPr/>
          </p:nvSpPr>
          <p:spPr>
            <a:xfrm flipH="1" flipV="1">
              <a:off x="4407840" y="3719880"/>
              <a:ext cx="1669320" cy="591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74" name="Group 11"/>
            <p:cNvGrpSpPr/>
            <p:nvPr/>
          </p:nvGrpSpPr>
          <p:grpSpPr>
            <a:xfrm>
              <a:off x="7141680" y="4131720"/>
              <a:ext cx="1122840" cy="842040"/>
              <a:chOff x="7141680" y="4131720"/>
              <a:chExt cx="1122840" cy="842040"/>
            </a:xfrm>
          </p:grpSpPr>
          <p:pic>
            <p:nvPicPr>
              <p:cNvPr id="475" name="Picture 278" descr=""/>
              <p:cNvPicPr/>
              <p:nvPr/>
            </p:nvPicPr>
            <p:blipFill>
              <a:blip r:embed="rId6"/>
              <a:stretch/>
            </p:blipFill>
            <p:spPr>
              <a:xfrm>
                <a:off x="7141680" y="4131720"/>
                <a:ext cx="696600" cy="613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6" name="Picture 279" descr=""/>
              <p:cNvPicPr/>
              <p:nvPr/>
            </p:nvPicPr>
            <p:blipFill>
              <a:blip r:embed="rId7"/>
              <a:stretch/>
            </p:blipFill>
            <p:spPr>
              <a:xfrm>
                <a:off x="7751160" y="4456800"/>
                <a:ext cx="513360" cy="5169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77" name="CustomShape 12"/>
            <p:cNvSpPr/>
            <p:nvPr/>
          </p:nvSpPr>
          <p:spPr>
            <a:xfrm>
              <a:off x="8209800" y="4264200"/>
              <a:ext cx="1345680" cy="22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   </a:t>
              </a: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Traditional</a:t>
              </a:r>
              <a:endParaRPr b="0" lang="it-IT" sz="1600" spc="-1" strike="noStrike">
                <a:latin typeface="Arial"/>
              </a:endParaRPr>
            </a:p>
          </p:txBody>
        </p:sp>
        <p:pic>
          <p:nvPicPr>
            <p:cNvPr id="478" name="Picture 542_2" descr=""/>
            <p:cNvPicPr/>
            <p:nvPr/>
          </p:nvPicPr>
          <p:blipFill>
            <a:blip r:embed="rId8"/>
            <a:stretch/>
          </p:blipFill>
          <p:spPr>
            <a:xfrm>
              <a:off x="6186960" y="4192200"/>
              <a:ext cx="528120" cy="528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79" name="Group 13"/>
          <p:cNvGrpSpPr/>
          <p:nvPr/>
        </p:nvGrpSpPr>
        <p:grpSpPr>
          <a:xfrm>
            <a:off x="2083680" y="4545720"/>
            <a:ext cx="8012520" cy="1834200"/>
            <a:chOff x="2083680" y="4545720"/>
            <a:chExt cx="8012520" cy="1834200"/>
          </a:xfrm>
        </p:grpSpPr>
        <p:sp>
          <p:nvSpPr>
            <p:cNvPr id="480" name="CustomShape 14"/>
            <p:cNvSpPr/>
            <p:nvPr/>
          </p:nvSpPr>
          <p:spPr>
            <a:xfrm>
              <a:off x="2083680" y="4545720"/>
              <a:ext cx="8012520" cy="1834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3600" spc="-1" strike="noStrike">
                  <a:solidFill>
                    <a:srgbClr val="2832dc"/>
                  </a:solidFill>
                  <a:latin typeface="Arial"/>
                  <a:ea typeface="DejaVu Sans"/>
                </a:rPr>
                <a:t>Offline</a:t>
              </a: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e </a:t>
              </a:r>
              <a:r>
                <a:rPr b="1" lang="en-US" sz="3600" spc="-1" strike="noStrike">
                  <a:solidFill>
                    <a:srgbClr val="2832dc"/>
                  </a:solidFill>
                  <a:latin typeface="Arial"/>
                  <a:ea typeface="DejaVu Sans"/>
                </a:rPr>
                <a:t>Recupero</a:t>
              </a: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garantito </a:t>
              </a:r>
              <a:endParaRPr b="0" lang="it-IT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dal </a:t>
              </a:r>
              <a:r>
                <a:rPr b="1" lang="en-US" sz="3600" spc="-1" strike="noStrike">
                  <a:solidFill>
                    <a:srgbClr val="2832dc"/>
                  </a:solidFill>
                  <a:latin typeface="Arial"/>
                  <a:ea typeface="DejaVu Sans"/>
                </a:rPr>
                <a:t>Retail-Bus</a:t>
              </a: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</a:t>
              </a:r>
              <a:endParaRPr b="0" lang="it-IT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endParaRPr b="0" lang="it-IT" sz="2600" spc="-1" strike="noStrike">
                <a:latin typeface="Arial"/>
              </a:endParaRPr>
            </a:p>
          </p:txBody>
        </p:sp>
      </p:grpSp>
      <p:pic>
        <p:nvPicPr>
          <p:cNvPr id="481" name="Immagine 23" descr=""/>
          <p:cNvPicPr/>
          <p:nvPr/>
        </p:nvPicPr>
        <p:blipFill>
          <a:blip r:embed="rId9"/>
          <a:stretch/>
        </p:blipFill>
        <p:spPr>
          <a:xfrm>
            <a:off x="3306960" y="2968200"/>
            <a:ext cx="1072440" cy="107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6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177_8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483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ESEMPIO DEL PROCESSO DI UNA TRANSAZIONE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484" name="Group 2"/>
          <p:cNvGrpSpPr/>
          <p:nvPr/>
        </p:nvGrpSpPr>
        <p:grpSpPr>
          <a:xfrm>
            <a:off x="6401160" y="1199160"/>
            <a:ext cx="5131440" cy="1881000"/>
            <a:chOff x="6401160" y="1199160"/>
            <a:chExt cx="5131440" cy="1881000"/>
          </a:xfrm>
        </p:grpSpPr>
        <p:sp>
          <p:nvSpPr>
            <p:cNvPr id="485" name="CustomShape 3"/>
            <p:cNvSpPr/>
            <p:nvPr/>
          </p:nvSpPr>
          <p:spPr>
            <a:xfrm>
              <a:off x="8854200" y="1199160"/>
              <a:ext cx="2678400" cy="619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Aggiungo Carta Fedeltà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86" name="CustomShape 4"/>
            <p:cNvSpPr/>
            <p:nvPr/>
          </p:nvSpPr>
          <p:spPr>
            <a:xfrm>
              <a:off x="6401160" y="1605960"/>
              <a:ext cx="1628640" cy="1474200"/>
            </a:xfrm>
            <a:custGeom>
              <a:avLst/>
              <a:gdLst/>
              <a:ahLst/>
              <a:rect l="l" t="t" r="r" b="b"/>
              <a:pathLst>
                <a:path w="854" h="774">
                  <a:moveTo>
                    <a:pt x="18" y="0"/>
                  </a:moveTo>
                  <a:cubicBezTo>
                    <a:pt x="0" y="368"/>
                    <a:pt x="0" y="368"/>
                    <a:pt x="0" y="368"/>
                  </a:cubicBezTo>
                  <a:cubicBezTo>
                    <a:pt x="229" y="408"/>
                    <a:pt x="419" y="564"/>
                    <a:pt x="505" y="774"/>
                  </a:cubicBezTo>
                  <a:cubicBezTo>
                    <a:pt x="854" y="660"/>
                    <a:pt x="854" y="660"/>
                    <a:pt x="854" y="660"/>
                  </a:cubicBezTo>
                  <a:cubicBezTo>
                    <a:pt x="721" y="309"/>
                    <a:pt x="403" y="49"/>
                    <a:pt x="18" y="0"/>
                  </a:cubicBez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  <a:effectLst>
              <a:outerShdw algn="r" blurRad="50800" dir="10800000" dist="381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5"/>
            <p:cNvSpPr/>
            <p:nvPr/>
          </p:nvSpPr>
          <p:spPr>
            <a:xfrm>
              <a:off x="6889680" y="1677960"/>
              <a:ext cx="837000" cy="837000"/>
            </a:xfrm>
            <a:prstGeom prst="ellipse">
              <a:avLst/>
            </a:prstGeom>
            <a:solidFill>
              <a:srgbClr val="bf8a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88" name="Group 6"/>
            <p:cNvGrpSpPr/>
            <p:nvPr/>
          </p:nvGrpSpPr>
          <p:grpSpPr>
            <a:xfrm>
              <a:off x="7734960" y="1403640"/>
              <a:ext cx="964080" cy="796680"/>
              <a:chOff x="7734960" y="1403640"/>
              <a:chExt cx="964080" cy="796680"/>
            </a:xfrm>
          </p:grpSpPr>
          <p:sp>
            <p:nvSpPr>
              <p:cNvPr id="489" name="CustomShape 7"/>
              <p:cNvSpPr/>
              <p:nvPr/>
            </p:nvSpPr>
            <p:spPr>
              <a:xfrm rot="3438600">
                <a:off x="8093880" y="1336320"/>
                <a:ext cx="245880" cy="98748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rgbClr val="ffb800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0" name="CustomShape 8"/>
              <p:cNvSpPr/>
              <p:nvPr/>
            </p:nvSpPr>
            <p:spPr>
              <a:xfrm rot="3438600">
                <a:off x="8462160" y="1441440"/>
                <a:ext cx="192600" cy="18684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rgbClr val="ffb800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91" name="Picture 200_1" descr=""/>
            <p:cNvPicPr/>
            <p:nvPr/>
          </p:nvPicPr>
          <p:blipFill>
            <a:blip r:embed="rId2"/>
            <a:stretch/>
          </p:blipFill>
          <p:spPr>
            <a:xfrm>
              <a:off x="7064640" y="1897920"/>
              <a:ext cx="542880" cy="5428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2" name="Group 9"/>
          <p:cNvGrpSpPr/>
          <p:nvPr/>
        </p:nvGrpSpPr>
        <p:grpSpPr>
          <a:xfrm>
            <a:off x="6766200" y="3107880"/>
            <a:ext cx="4787280" cy="2598480"/>
            <a:chOff x="6766200" y="3107880"/>
            <a:chExt cx="4787280" cy="2598480"/>
          </a:xfrm>
        </p:grpSpPr>
        <p:sp>
          <p:nvSpPr>
            <p:cNvPr id="493" name="CustomShape 10"/>
            <p:cNvSpPr/>
            <p:nvPr/>
          </p:nvSpPr>
          <p:spPr>
            <a:xfrm>
              <a:off x="8875080" y="5086800"/>
              <a:ext cx="2678400" cy="619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Aggiungo articoli al carrello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94" name="CustomShape 11"/>
            <p:cNvSpPr/>
            <p:nvPr/>
          </p:nvSpPr>
          <p:spPr>
            <a:xfrm>
              <a:off x="6766200" y="3107880"/>
              <a:ext cx="1396080" cy="2274480"/>
            </a:xfrm>
            <a:custGeom>
              <a:avLst/>
              <a:gdLst/>
              <a:ahLst/>
              <a:rect l="l" t="t" r="r" b="b"/>
              <a:pathLst>
                <a:path w="733" h="1189">
                  <a:moveTo>
                    <a:pt x="733" y="248"/>
                  </a:moveTo>
                  <a:cubicBezTo>
                    <a:pt x="733" y="163"/>
                    <a:pt x="722" y="80"/>
                    <a:pt x="703" y="0"/>
                  </a:cubicBezTo>
                  <a:cubicBezTo>
                    <a:pt x="350" y="105"/>
                    <a:pt x="350" y="105"/>
                    <a:pt x="350" y="105"/>
                  </a:cubicBezTo>
                  <a:cubicBezTo>
                    <a:pt x="360" y="151"/>
                    <a:pt x="366" y="199"/>
                    <a:pt x="366" y="248"/>
                  </a:cubicBezTo>
                  <a:cubicBezTo>
                    <a:pt x="366" y="508"/>
                    <a:pt x="217" y="734"/>
                    <a:pt x="0" y="844"/>
                  </a:cubicBezTo>
                  <a:cubicBezTo>
                    <a:pt x="130" y="1189"/>
                    <a:pt x="130" y="1189"/>
                    <a:pt x="130" y="1189"/>
                  </a:cubicBezTo>
                  <a:cubicBezTo>
                    <a:pt x="486" y="1025"/>
                    <a:pt x="733" y="666"/>
                    <a:pt x="733" y="248"/>
                  </a:cubicBezTo>
                  <a:close/>
                </a:path>
              </a:pathLst>
            </a:custGeom>
            <a:solidFill>
              <a:srgbClr val="141e50"/>
            </a:solidFill>
            <a:ln>
              <a:noFill/>
            </a:ln>
            <a:effectLst>
              <a:outerShdw algn="br" blurRad="50800" dir="135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CustomShape 12"/>
            <p:cNvSpPr/>
            <p:nvPr/>
          </p:nvSpPr>
          <p:spPr>
            <a:xfrm>
              <a:off x="7441560" y="3945240"/>
              <a:ext cx="840240" cy="837000"/>
            </a:xfrm>
            <a:prstGeom prst="ellipse">
              <a:avLst/>
            </a:prstGeom>
            <a:solidFill>
              <a:srgbClr val="16163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96" name="Group 13"/>
            <p:cNvGrpSpPr/>
            <p:nvPr/>
          </p:nvGrpSpPr>
          <p:grpSpPr>
            <a:xfrm>
              <a:off x="7810920" y="4862880"/>
              <a:ext cx="981360" cy="825840"/>
              <a:chOff x="7810920" y="4862880"/>
              <a:chExt cx="981360" cy="825840"/>
            </a:xfrm>
          </p:grpSpPr>
          <p:sp>
            <p:nvSpPr>
              <p:cNvPr id="497" name="CustomShape 14"/>
              <p:cNvSpPr/>
              <p:nvPr/>
            </p:nvSpPr>
            <p:spPr>
              <a:xfrm flipV="1" rot="18161400">
                <a:off x="8170200" y="4743360"/>
                <a:ext cx="262800" cy="99756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rgbClr val="1e1e50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8" name="CustomShape 15"/>
              <p:cNvSpPr/>
              <p:nvPr/>
            </p:nvSpPr>
            <p:spPr>
              <a:xfrm flipV="1" rot="18161400">
                <a:off x="8524440" y="5445360"/>
                <a:ext cx="208080" cy="20232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rgbClr val="1e1e50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99" name="Picture 208_1" descr=""/>
            <p:cNvPicPr/>
            <p:nvPr/>
          </p:nvPicPr>
          <p:blipFill>
            <a:blip r:embed="rId3"/>
            <a:stretch/>
          </p:blipFill>
          <p:spPr>
            <a:xfrm>
              <a:off x="7593480" y="4092480"/>
              <a:ext cx="568800" cy="568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00" name="Group 16"/>
          <p:cNvGrpSpPr/>
          <p:nvPr/>
        </p:nvGrpSpPr>
        <p:grpSpPr>
          <a:xfrm>
            <a:off x="1371600" y="4589640"/>
            <a:ext cx="5425560" cy="1669320"/>
            <a:chOff x="1371600" y="4589640"/>
            <a:chExt cx="5425560" cy="1669320"/>
          </a:xfrm>
        </p:grpSpPr>
        <p:sp>
          <p:nvSpPr>
            <p:cNvPr id="501" name="CustomShape 17"/>
            <p:cNvSpPr/>
            <p:nvPr/>
          </p:nvSpPr>
          <p:spPr>
            <a:xfrm>
              <a:off x="1371600" y="5639400"/>
              <a:ext cx="2678760" cy="619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Calcolo sconti e promozioni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502" name="CustomShape 18"/>
            <p:cNvSpPr/>
            <p:nvPr/>
          </p:nvSpPr>
          <p:spPr>
            <a:xfrm>
              <a:off x="4906800" y="4589640"/>
              <a:ext cx="1890360" cy="975600"/>
            </a:xfrm>
            <a:custGeom>
              <a:avLst/>
              <a:gdLst/>
              <a:ahLst/>
              <a:rect l="l" t="t" r="r" b="b"/>
              <a:pathLst>
                <a:path w="989" h="516">
                  <a:moveTo>
                    <a:pt x="680" y="516"/>
                  </a:moveTo>
                  <a:cubicBezTo>
                    <a:pt x="788" y="516"/>
                    <a:pt x="892" y="499"/>
                    <a:pt x="989" y="469"/>
                  </a:cubicBezTo>
                  <a:cubicBezTo>
                    <a:pt x="877" y="119"/>
                    <a:pt x="877" y="119"/>
                    <a:pt x="877" y="119"/>
                  </a:cubicBezTo>
                  <a:cubicBezTo>
                    <a:pt x="815" y="139"/>
                    <a:pt x="749" y="149"/>
                    <a:pt x="680" y="149"/>
                  </a:cubicBezTo>
                  <a:cubicBezTo>
                    <a:pt x="521" y="149"/>
                    <a:pt x="374" y="93"/>
                    <a:pt x="26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182" y="420"/>
                    <a:pt x="420" y="516"/>
                    <a:pt x="680" y="516"/>
                  </a:cubicBezTo>
                  <a:close/>
                </a:path>
              </a:pathLst>
            </a:custGeom>
            <a:solidFill>
              <a:srgbClr val="5a75ff"/>
            </a:solidFill>
            <a:ln>
              <a:noFill/>
            </a:ln>
            <a:effectLst>
              <a:outerShdw blurRad="50800" dir="16200000" dist="381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CustomShape 19"/>
            <p:cNvSpPr/>
            <p:nvPr/>
          </p:nvSpPr>
          <p:spPr>
            <a:xfrm>
              <a:off x="5398200" y="4961880"/>
              <a:ext cx="838800" cy="837000"/>
            </a:xfrm>
            <a:prstGeom prst="ellipse">
              <a:avLst/>
            </a:prstGeom>
            <a:solidFill>
              <a:srgbClr val="042d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04" name="Group 20"/>
            <p:cNvGrpSpPr/>
            <p:nvPr/>
          </p:nvGrpSpPr>
          <p:grpSpPr>
            <a:xfrm>
              <a:off x="4242600" y="5351400"/>
              <a:ext cx="963720" cy="797040"/>
              <a:chOff x="4242600" y="5351400"/>
              <a:chExt cx="963720" cy="797040"/>
            </a:xfrm>
          </p:grpSpPr>
          <p:sp>
            <p:nvSpPr>
              <p:cNvPr id="505" name="CustomShape 21"/>
              <p:cNvSpPr/>
              <p:nvPr/>
            </p:nvSpPr>
            <p:spPr>
              <a:xfrm rot="14238600">
                <a:off x="4601160" y="5227920"/>
                <a:ext cx="245880" cy="98712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rgbClr val="5a75ff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6" name="CustomShape 22"/>
              <p:cNvSpPr/>
              <p:nvPr/>
            </p:nvSpPr>
            <p:spPr>
              <a:xfrm rot="14238600">
                <a:off x="4285800" y="5923440"/>
                <a:ext cx="192600" cy="18684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rgbClr val="5a75ff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507" name="Picture 216_1" descr=""/>
            <p:cNvPicPr/>
            <p:nvPr/>
          </p:nvPicPr>
          <p:blipFill>
            <a:blip r:embed="rId4"/>
            <a:stretch/>
          </p:blipFill>
          <p:spPr>
            <a:xfrm>
              <a:off x="5541120" y="5109480"/>
              <a:ext cx="569880" cy="5698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08" name="Group 23"/>
          <p:cNvGrpSpPr/>
          <p:nvPr/>
        </p:nvGrpSpPr>
        <p:grpSpPr>
          <a:xfrm>
            <a:off x="1118880" y="1061640"/>
            <a:ext cx="5043960" cy="1630080"/>
            <a:chOff x="1118880" y="1061640"/>
            <a:chExt cx="5043960" cy="1630080"/>
          </a:xfrm>
        </p:grpSpPr>
        <p:sp>
          <p:nvSpPr>
            <p:cNvPr id="509" name="CustomShape 24"/>
            <p:cNvSpPr/>
            <p:nvPr/>
          </p:nvSpPr>
          <p:spPr>
            <a:xfrm>
              <a:off x="1118880" y="1061640"/>
              <a:ext cx="2678760" cy="619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Creo o recupero Transazione 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510" name="CustomShape 25"/>
            <p:cNvSpPr/>
            <p:nvPr/>
          </p:nvSpPr>
          <p:spPr>
            <a:xfrm>
              <a:off x="4680000" y="1591200"/>
              <a:ext cx="1482840" cy="1100520"/>
            </a:xfrm>
            <a:custGeom>
              <a:avLst/>
              <a:gdLst/>
              <a:ahLst/>
              <a:rect l="l" t="t" r="r" b="b"/>
              <a:pathLst>
                <a:path w="778" h="581">
                  <a:moveTo>
                    <a:pt x="0" y="353"/>
                  </a:moveTo>
                  <a:cubicBezTo>
                    <a:pt x="288" y="581"/>
                    <a:pt x="288" y="581"/>
                    <a:pt x="288" y="581"/>
                  </a:cubicBezTo>
                  <a:cubicBezTo>
                    <a:pt x="410" y="449"/>
                    <a:pt x="584" y="367"/>
                    <a:pt x="778" y="367"/>
                  </a:cubicBezTo>
                  <a:cubicBezTo>
                    <a:pt x="778" y="0"/>
                    <a:pt x="778" y="0"/>
                    <a:pt x="778" y="0"/>
                  </a:cubicBezTo>
                  <a:cubicBezTo>
                    <a:pt x="468" y="0"/>
                    <a:pt x="189" y="136"/>
                    <a:pt x="0" y="353"/>
                  </a:cubicBezTo>
                  <a:close/>
                </a:path>
              </a:pathLst>
            </a:custGeom>
            <a:solidFill>
              <a:srgbClr val="1e1e50"/>
            </a:solidFill>
            <a:ln>
              <a:noFill/>
            </a:ln>
            <a:effectLst>
              <a:outerShdw algn="t" blurRad="5080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CustomShape 26"/>
            <p:cNvSpPr/>
            <p:nvPr/>
          </p:nvSpPr>
          <p:spPr>
            <a:xfrm>
              <a:off x="4981680" y="1472040"/>
              <a:ext cx="837000" cy="837000"/>
            </a:xfrm>
            <a:prstGeom prst="ellipse">
              <a:avLst/>
            </a:prstGeom>
            <a:solidFill>
              <a:srgbClr val="16163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12" name="Group 27"/>
            <p:cNvGrpSpPr/>
            <p:nvPr/>
          </p:nvGrpSpPr>
          <p:grpSpPr>
            <a:xfrm>
              <a:off x="3801240" y="1237680"/>
              <a:ext cx="981360" cy="829080"/>
              <a:chOff x="3801240" y="1237680"/>
              <a:chExt cx="981360" cy="829080"/>
            </a:xfrm>
          </p:grpSpPr>
          <p:sp>
            <p:nvSpPr>
              <p:cNvPr id="513" name="CustomShape 28"/>
              <p:cNvSpPr/>
              <p:nvPr/>
            </p:nvSpPr>
            <p:spPr>
              <a:xfrm flipV="1" rot="7361400">
                <a:off x="4160160" y="1187640"/>
                <a:ext cx="262800" cy="99756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rgbClr val="1e1e50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4" name="CustomShape 29"/>
              <p:cNvSpPr/>
              <p:nvPr/>
            </p:nvSpPr>
            <p:spPr>
              <a:xfrm flipV="1" rot="7361400">
                <a:off x="3861000" y="1278360"/>
                <a:ext cx="208080" cy="20232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rgbClr val="1e1e50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515" name="Picture 224_1" descr=""/>
            <p:cNvPicPr/>
            <p:nvPr/>
          </p:nvPicPr>
          <p:blipFill>
            <a:blip r:embed="rId5"/>
            <a:stretch/>
          </p:blipFill>
          <p:spPr>
            <a:xfrm>
              <a:off x="5121360" y="1607040"/>
              <a:ext cx="239400" cy="239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6" name="Picture 225_1" descr=""/>
            <p:cNvPicPr/>
            <p:nvPr/>
          </p:nvPicPr>
          <p:blipFill>
            <a:blip r:embed="rId6"/>
            <a:stretch/>
          </p:blipFill>
          <p:spPr>
            <a:xfrm>
              <a:off x="5270400" y="1715040"/>
              <a:ext cx="438480" cy="4384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17" name="Group 30"/>
          <p:cNvGrpSpPr/>
          <p:nvPr/>
        </p:nvGrpSpPr>
        <p:grpSpPr>
          <a:xfrm>
            <a:off x="1072080" y="2479680"/>
            <a:ext cx="4121640" cy="2412720"/>
            <a:chOff x="1072080" y="2479680"/>
            <a:chExt cx="4121640" cy="2412720"/>
          </a:xfrm>
        </p:grpSpPr>
        <p:sp>
          <p:nvSpPr>
            <p:cNvPr id="518" name="CustomShape 31"/>
            <p:cNvSpPr/>
            <p:nvPr/>
          </p:nvSpPr>
          <p:spPr>
            <a:xfrm>
              <a:off x="1072080" y="3593520"/>
              <a:ext cx="1986480" cy="812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no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Finalizzo la transazione</a:t>
              </a:r>
              <a:endParaRPr b="0" lang="it-IT" sz="18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</a:t>
              </a: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o la sospendo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519" name="CustomShape 32"/>
            <p:cNvSpPr/>
            <p:nvPr/>
          </p:nvSpPr>
          <p:spPr>
            <a:xfrm>
              <a:off x="4184280" y="2479680"/>
              <a:ext cx="1009440" cy="2412720"/>
            </a:xfrm>
            <a:custGeom>
              <a:avLst/>
              <a:gdLst/>
              <a:ahLst/>
              <a:rect l="l" t="t" r="r" b="b"/>
              <a:pathLst>
                <a:path w="533" h="1261">
                  <a:moveTo>
                    <a:pt x="0" y="574"/>
                  </a:moveTo>
                  <a:cubicBezTo>
                    <a:pt x="0" y="838"/>
                    <a:pt x="98" y="1079"/>
                    <a:pt x="260" y="1261"/>
                  </a:cubicBezTo>
                  <a:cubicBezTo>
                    <a:pt x="533" y="1015"/>
                    <a:pt x="533" y="1015"/>
                    <a:pt x="533" y="1015"/>
                  </a:cubicBezTo>
                  <a:cubicBezTo>
                    <a:pt x="429" y="898"/>
                    <a:pt x="366" y="743"/>
                    <a:pt x="366" y="574"/>
                  </a:cubicBezTo>
                  <a:cubicBezTo>
                    <a:pt x="366" y="440"/>
                    <a:pt x="406" y="315"/>
                    <a:pt x="474" y="21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64" y="164"/>
                    <a:pt x="0" y="362"/>
                    <a:pt x="0" y="574"/>
                  </a:cubicBezTo>
                  <a:close/>
                </a:path>
              </a:pathLst>
            </a:custGeom>
            <a:solidFill>
              <a:srgbClr val="b44128"/>
            </a:solidFill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20" name="CustomShape 33"/>
            <p:cNvSpPr/>
            <p:nvPr/>
          </p:nvSpPr>
          <p:spPr>
            <a:xfrm>
              <a:off x="3893040" y="3240360"/>
              <a:ext cx="837000" cy="838800"/>
            </a:xfrm>
            <a:prstGeom prst="ellipse">
              <a:avLst/>
            </a:prstGeom>
            <a:solidFill>
              <a:srgbClr val="87311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1" name="CustomShape 34"/>
            <p:cNvSpPr/>
            <p:nvPr/>
          </p:nvSpPr>
          <p:spPr>
            <a:xfrm rot="17100000">
              <a:off x="3426120" y="3878280"/>
              <a:ext cx="251640" cy="927720"/>
            </a:xfrm>
            <a:custGeom>
              <a:avLst/>
              <a:gdLst/>
              <a:ahLst/>
              <a:rect l="l" t="t" r="r" b="b"/>
              <a:pathLst>
                <a:path w="189" h="662">
                  <a:moveTo>
                    <a:pt x="67" y="49"/>
                  </a:moveTo>
                  <a:cubicBezTo>
                    <a:pt x="74" y="42"/>
                    <a:pt x="82" y="36"/>
                    <a:pt x="87" y="32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77" y="45"/>
                    <a:pt x="70" y="57"/>
                    <a:pt x="63" y="70"/>
                  </a:cubicBezTo>
                  <a:cubicBezTo>
                    <a:pt x="56" y="84"/>
                    <a:pt x="50" y="100"/>
                    <a:pt x="45" y="120"/>
                  </a:cubicBezTo>
                  <a:cubicBezTo>
                    <a:pt x="44" y="127"/>
                    <a:pt x="41" y="138"/>
                    <a:pt x="36" y="162"/>
                  </a:cubicBezTo>
                  <a:cubicBezTo>
                    <a:pt x="30" y="191"/>
                    <a:pt x="24" y="241"/>
                    <a:pt x="23" y="284"/>
                  </a:cubicBezTo>
                  <a:cubicBezTo>
                    <a:pt x="23" y="328"/>
                    <a:pt x="28" y="363"/>
                    <a:pt x="28" y="363"/>
                  </a:cubicBezTo>
                  <a:cubicBezTo>
                    <a:pt x="28" y="363"/>
                    <a:pt x="28" y="365"/>
                    <a:pt x="28" y="368"/>
                  </a:cubicBezTo>
                  <a:cubicBezTo>
                    <a:pt x="29" y="372"/>
                    <a:pt x="29" y="376"/>
                    <a:pt x="30" y="382"/>
                  </a:cubicBezTo>
                  <a:cubicBezTo>
                    <a:pt x="31" y="389"/>
                    <a:pt x="32" y="396"/>
                    <a:pt x="34" y="404"/>
                  </a:cubicBezTo>
                  <a:cubicBezTo>
                    <a:pt x="35" y="412"/>
                    <a:pt x="37" y="421"/>
                    <a:pt x="39" y="430"/>
                  </a:cubicBezTo>
                  <a:cubicBezTo>
                    <a:pt x="42" y="439"/>
                    <a:pt x="45" y="449"/>
                    <a:pt x="47" y="459"/>
                  </a:cubicBezTo>
                  <a:cubicBezTo>
                    <a:pt x="51" y="468"/>
                    <a:pt x="54" y="478"/>
                    <a:pt x="57" y="488"/>
                  </a:cubicBezTo>
                  <a:cubicBezTo>
                    <a:pt x="61" y="498"/>
                    <a:pt x="65" y="507"/>
                    <a:pt x="69" y="516"/>
                  </a:cubicBezTo>
                  <a:cubicBezTo>
                    <a:pt x="73" y="525"/>
                    <a:pt x="77" y="533"/>
                    <a:pt x="81" y="540"/>
                  </a:cubicBezTo>
                  <a:cubicBezTo>
                    <a:pt x="96" y="569"/>
                    <a:pt x="108" y="585"/>
                    <a:pt x="113" y="594"/>
                  </a:cubicBezTo>
                  <a:cubicBezTo>
                    <a:pt x="120" y="603"/>
                    <a:pt x="126" y="610"/>
                    <a:pt x="131" y="617"/>
                  </a:cubicBezTo>
                  <a:cubicBezTo>
                    <a:pt x="137" y="623"/>
                    <a:pt x="143" y="629"/>
                    <a:pt x="149" y="634"/>
                  </a:cubicBezTo>
                  <a:cubicBezTo>
                    <a:pt x="152" y="636"/>
                    <a:pt x="155" y="639"/>
                    <a:pt x="158" y="641"/>
                  </a:cubicBezTo>
                  <a:cubicBezTo>
                    <a:pt x="161" y="644"/>
                    <a:pt x="165" y="646"/>
                    <a:pt x="168" y="648"/>
                  </a:cubicBezTo>
                  <a:cubicBezTo>
                    <a:pt x="174" y="653"/>
                    <a:pt x="181" y="657"/>
                    <a:pt x="189" y="662"/>
                  </a:cubicBezTo>
                  <a:cubicBezTo>
                    <a:pt x="184" y="654"/>
                    <a:pt x="180" y="647"/>
                    <a:pt x="176" y="640"/>
                  </a:cubicBezTo>
                  <a:cubicBezTo>
                    <a:pt x="174" y="637"/>
                    <a:pt x="172" y="634"/>
                    <a:pt x="170" y="631"/>
                  </a:cubicBezTo>
                  <a:cubicBezTo>
                    <a:pt x="168" y="627"/>
                    <a:pt x="166" y="624"/>
                    <a:pt x="164" y="621"/>
                  </a:cubicBezTo>
                  <a:cubicBezTo>
                    <a:pt x="160" y="614"/>
                    <a:pt x="155" y="608"/>
                    <a:pt x="151" y="601"/>
                  </a:cubicBezTo>
                  <a:cubicBezTo>
                    <a:pt x="146" y="594"/>
                    <a:pt x="141" y="587"/>
                    <a:pt x="135" y="579"/>
                  </a:cubicBezTo>
                  <a:cubicBezTo>
                    <a:pt x="130" y="570"/>
                    <a:pt x="119" y="555"/>
                    <a:pt x="105" y="528"/>
                  </a:cubicBezTo>
                  <a:cubicBezTo>
                    <a:pt x="90" y="500"/>
                    <a:pt x="74" y="459"/>
                    <a:pt x="66" y="423"/>
                  </a:cubicBezTo>
                  <a:cubicBezTo>
                    <a:pt x="64" y="415"/>
                    <a:pt x="62" y="406"/>
                    <a:pt x="60" y="399"/>
                  </a:cubicBezTo>
                  <a:cubicBezTo>
                    <a:pt x="59" y="391"/>
                    <a:pt x="58" y="384"/>
                    <a:pt x="57" y="378"/>
                  </a:cubicBezTo>
                  <a:cubicBezTo>
                    <a:pt x="56" y="373"/>
                    <a:pt x="55" y="368"/>
                    <a:pt x="55" y="365"/>
                  </a:cubicBezTo>
                  <a:cubicBezTo>
                    <a:pt x="54" y="362"/>
                    <a:pt x="54" y="360"/>
                    <a:pt x="54" y="360"/>
                  </a:cubicBezTo>
                  <a:cubicBezTo>
                    <a:pt x="54" y="360"/>
                    <a:pt x="50" y="326"/>
                    <a:pt x="50" y="285"/>
                  </a:cubicBezTo>
                  <a:cubicBezTo>
                    <a:pt x="51" y="243"/>
                    <a:pt x="57" y="195"/>
                    <a:pt x="63" y="167"/>
                  </a:cubicBezTo>
                  <a:cubicBezTo>
                    <a:pt x="67" y="144"/>
                    <a:pt x="70" y="133"/>
                    <a:pt x="71" y="126"/>
                  </a:cubicBezTo>
                  <a:cubicBezTo>
                    <a:pt x="76" y="107"/>
                    <a:pt x="79" y="91"/>
                    <a:pt x="82" y="76"/>
                  </a:cubicBezTo>
                  <a:cubicBezTo>
                    <a:pt x="84" y="62"/>
                    <a:pt x="86" y="48"/>
                    <a:pt x="88" y="32"/>
                  </a:cubicBezTo>
                  <a:cubicBezTo>
                    <a:pt x="89" y="35"/>
                    <a:pt x="92" y="43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lose/>
                  <a:moveTo>
                    <a:pt x="88" y="30"/>
                  </a:move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lose/>
                </a:path>
              </a:pathLst>
            </a:custGeom>
            <a:solidFill>
              <a:srgbClr val="b44128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22" name="Picture 231_1" descr=""/>
            <p:cNvPicPr/>
            <p:nvPr/>
          </p:nvPicPr>
          <p:blipFill>
            <a:blip r:embed="rId7"/>
            <a:stretch/>
          </p:blipFill>
          <p:spPr>
            <a:xfrm>
              <a:off x="4024080" y="3383280"/>
              <a:ext cx="347040" cy="347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3" name="Picture 232_1" descr=""/>
            <p:cNvPicPr/>
            <p:nvPr/>
          </p:nvPicPr>
          <p:blipFill>
            <a:blip r:embed="rId8"/>
            <a:stretch/>
          </p:blipFill>
          <p:spPr>
            <a:xfrm>
              <a:off x="4238280" y="3646800"/>
              <a:ext cx="282600" cy="282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24" name="Picture 233_1" descr=""/>
          <p:cNvPicPr/>
          <p:nvPr/>
        </p:nvPicPr>
        <p:blipFill>
          <a:blip r:embed="rId9"/>
          <a:stretch/>
        </p:blipFill>
        <p:spPr>
          <a:xfrm>
            <a:off x="5563080" y="2925000"/>
            <a:ext cx="1204920" cy="1185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7" dur="indefinite" restart="never" nodeType="tmRoot">
          <p:childTnLst>
            <p:seq>
              <p:cTn id="158" dur="indefinite" nodeType="mainSeq">
                <p:childTnLst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3384720" y="2232000"/>
            <a:ext cx="5682600" cy="186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it-IT" sz="5400" spc="-1" strike="noStrike">
                <a:solidFill>
                  <a:srgbClr val="c9211e"/>
                </a:solidFill>
                <a:latin typeface="Arial"/>
                <a:ea typeface="DejaVu Sans"/>
              </a:rPr>
              <a:t>Software distribution</a:t>
            </a:r>
            <a:endParaRPr b="0" lang="it-IT" sz="54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527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DISTRIBUZIONE DEL SOFTWARE: NATIVA 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28" name="CustomShape 2"/>
          <p:cNvSpPr/>
          <p:nvPr/>
        </p:nvSpPr>
        <p:spPr>
          <a:xfrm>
            <a:off x="841320" y="987480"/>
            <a:ext cx="10503720" cy="196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9" name="" descr=""/>
          <p:cNvPicPr/>
          <p:nvPr/>
        </p:nvPicPr>
        <p:blipFill>
          <a:blip r:embed="rId2"/>
          <a:stretch/>
        </p:blipFill>
        <p:spPr>
          <a:xfrm>
            <a:off x="360000" y="1080000"/>
            <a:ext cx="4834800" cy="2561040"/>
          </a:xfrm>
          <a:prstGeom prst="rect">
            <a:avLst/>
          </a:prstGeom>
          <a:ln>
            <a:noFill/>
          </a:ln>
        </p:spPr>
      </p:pic>
      <p:sp>
        <p:nvSpPr>
          <p:cNvPr id="530" name="CustomShape 3"/>
          <p:cNvSpPr/>
          <p:nvPr/>
        </p:nvSpPr>
        <p:spPr>
          <a:xfrm>
            <a:off x="5472000" y="1296000"/>
            <a:ext cx="6187320" cy="222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Nuove versioni vengono messe a disposzione da Elvispos sulla macchina GOLD.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Attraverso una dash board è possibile stabilire quali nodi aggiornare (laboratorio per i test, pilota e a seguire rollout) avendo completa visibilità delle versioni installate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531" name="" descr=""/>
          <p:cNvPicPr/>
          <p:nvPr/>
        </p:nvPicPr>
        <p:blipFill>
          <a:blip r:embed="rId3"/>
          <a:stretch/>
        </p:blipFill>
        <p:spPr>
          <a:xfrm>
            <a:off x="4104000" y="3816000"/>
            <a:ext cx="7339320" cy="2352960"/>
          </a:xfrm>
          <a:prstGeom prst="rect">
            <a:avLst/>
          </a:prstGeom>
          <a:ln>
            <a:noFill/>
          </a:ln>
        </p:spPr>
      </p:pic>
      <p:pic>
        <p:nvPicPr>
          <p:cNvPr id="532" name="" descr=""/>
          <p:cNvPicPr/>
          <p:nvPr/>
        </p:nvPicPr>
        <p:blipFill>
          <a:blip r:embed="rId4"/>
          <a:stretch/>
        </p:blipFill>
        <p:spPr>
          <a:xfrm>
            <a:off x="1008000" y="4150440"/>
            <a:ext cx="2294640" cy="182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9" dur="indefinite" restart="never" nodeType="tmRoot">
          <p:childTnLst>
            <p:seq>
              <p:cTn id="180" dur="indefinite" nodeType="mainSeq">
                <p:childTnLst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837720" y="162000"/>
            <a:ext cx="10496160" cy="8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Software distribution process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4823280" y="1224360"/>
            <a:ext cx="6759360" cy="47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64000"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Il server SILVER si aggiorna automaticamente con le informazioni pubblicate sul server GOLD tramite il comando ecli sync eseguito manualmente.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La dashboard consente di pianificare l'aggiornamento di un server di negozio e del master checkout.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La tabella corrispondente indica per quale nodo è disponibile l'aggiornamento software.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Durante il riavvio notturno, la procedura di manutenzione del software allinea sequenzialmente: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Modello dati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Parametri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Software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Il nodo notifica tramite il log delle transazioni l'avvenuto completamento dell'allineamento.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535" name="" descr=""/>
          <p:cNvPicPr/>
          <p:nvPr/>
        </p:nvPicPr>
        <p:blipFill>
          <a:blip r:embed="rId1"/>
          <a:stretch/>
        </p:blipFill>
        <p:spPr>
          <a:xfrm>
            <a:off x="306000" y="1008000"/>
            <a:ext cx="4581000" cy="48805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ustomShape 1"/>
          <p:cNvSpPr/>
          <p:nvPr/>
        </p:nvSpPr>
        <p:spPr>
          <a:xfrm>
            <a:off x="3384720" y="2088000"/>
            <a:ext cx="5682600" cy="215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it-IT" sz="5400" spc="-1" strike="noStrike">
                <a:solidFill>
                  <a:srgbClr val="c9211e"/>
                </a:solidFill>
                <a:latin typeface="Arial"/>
                <a:ea typeface="DejaVu Sans"/>
              </a:rPr>
              <a:t>Integrazione con 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it-IT" sz="5400" spc="-1" strike="noStrike">
                <a:solidFill>
                  <a:srgbClr val="c9211e"/>
                </a:solidFill>
                <a:latin typeface="Arial"/>
                <a:ea typeface="DejaVu Sans"/>
              </a:rPr>
              <a:t>Back Office</a:t>
            </a:r>
            <a:endParaRPr b="0" lang="it-IT" sz="54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837720" y="195480"/>
            <a:ext cx="10499400" cy="84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Flussi Back Office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538" name="" descr=""/>
          <p:cNvPicPr/>
          <p:nvPr/>
        </p:nvPicPr>
        <p:blipFill>
          <a:blip r:embed="rId1"/>
          <a:stretch/>
        </p:blipFill>
        <p:spPr>
          <a:xfrm>
            <a:off x="1403640" y="4752360"/>
            <a:ext cx="1143360" cy="1143360"/>
          </a:xfrm>
          <a:prstGeom prst="rect">
            <a:avLst/>
          </a:prstGeom>
          <a:ln>
            <a:noFill/>
          </a:ln>
        </p:spPr>
      </p:pic>
      <p:pic>
        <p:nvPicPr>
          <p:cNvPr id="539" name="" descr=""/>
          <p:cNvPicPr/>
          <p:nvPr/>
        </p:nvPicPr>
        <p:blipFill>
          <a:blip r:embed="rId2"/>
          <a:stretch/>
        </p:blipFill>
        <p:spPr>
          <a:xfrm>
            <a:off x="3131280" y="4608000"/>
            <a:ext cx="1403640" cy="140364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1007640" y="1008000"/>
            <a:ext cx="10650240" cy="331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61000"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Il Back Office è un “middleware” che si pone tra ERP e Front End. </a:t>
            </a:r>
            <a:br/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Le funzioni tipiche sono:</a:t>
            </a:r>
            <a:br/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Invio variazioni a Front End e Bilance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Gestione etichette cartacee e elettroniche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Emissione fatture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Loyalty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Ordini, ricevimento e inventario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Magazzino e giacenze</a:t>
            </a:r>
            <a:endParaRPr b="0" lang="it-IT" sz="2000" spc="-1" strike="noStrike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Reportistica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Pur essendo aperti a qualsiasi metodologia di interfacciamento proponiamo la divulgazione verso Memphis via API e il recupero del venduto via code MQTT. A seconda delle esigenze l’integrazione può avvenire sia a livello centrale sia a livello di negozio.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541" name="" descr=""/>
          <p:cNvPicPr/>
          <p:nvPr/>
        </p:nvPicPr>
        <p:blipFill>
          <a:blip r:embed="rId3"/>
          <a:stretch/>
        </p:blipFill>
        <p:spPr>
          <a:xfrm>
            <a:off x="8546760" y="4104000"/>
            <a:ext cx="2442960" cy="2443320"/>
          </a:xfrm>
          <a:prstGeom prst="rect">
            <a:avLst/>
          </a:prstGeom>
          <a:ln>
            <a:noFill/>
          </a:ln>
        </p:spPr>
      </p:pic>
      <p:pic>
        <p:nvPicPr>
          <p:cNvPr id="542" name="Immagine 12_0" descr=""/>
          <p:cNvPicPr/>
          <p:nvPr/>
        </p:nvPicPr>
        <p:blipFill>
          <a:blip r:embed="rId4"/>
          <a:stretch/>
        </p:blipFill>
        <p:spPr>
          <a:xfrm>
            <a:off x="4498920" y="4329360"/>
            <a:ext cx="1975320" cy="705960"/>
          </a:xfrm>
          <a:prstGeom prst="rect">
            <a:avLst/>
          </a:prstGeom>
          <a:ln>
            <a:noFill/>
          </a:ln>
        </p:spPr>
      </p:pic>
      <p:pic>
        <p:nvPicPr>
          <p:cNvPr id="543" name="" descr=""/>
          <p:cNvPicPr/>
          <p:nvPr/>
        </p:nvPicPr>
        <p:blipFill>
          <a:blip r:embed="rId5"/>
          <a:stretch/>
        </p:blipFill>
        <p:spPr>
          <a:xfrm>
            <a:off x="5039280" y="5256000"/>
            <a:ext cx="1101240" cy="1101240"/>
          </a:xfrm>
          <a:prstGeom prst="rect">
            <a:avLst/>
          </a:prstGeom>
          <a:ln>
            <a:noFill/>
          </a:ln>
        </p:spPr>
      </p:pic>
      <p:sp>
        <p:nvSpPr>
          <p:cNvPr id="544" name="CustomShape 3"/>
          <p:cNvSpPr/>
          <p:nvPr/>
        </p:nvSpPr>
        <p:spPr>
          <a:xfrm>
            <a:off x="6766920" y="4536000"/>
            <a:ext cx="1290960" cy="354960"/>
          </a:xfrm>
          <a:custGeom>
            <a:avLst/>
            <a:gdLst/>
            <a:ahLst/>
            <a:rect l="l" t="t" r="r" b="b"/>
            <a:pathLst>
              <a:path w="3601" h="1002">
                <a:moveTo>
                  <a:pt x="3600" y="250"/>
                </a:moveTo>
                <a:lnTo>
                  <a:pt x="900" y="250"/>
                </a:lnTo>
                <a:lnTo>
                  <a:pt x="900" y="0"/>
                </a:lnTo>
                <a:lnTo>
                  <a:pt x="0" y="500"/>
                </a:lnTo>
                <a:lnTo>
                  <a:pt x="900" y="1001"/>
                </a:lnTo>
                <a:lnTo>
                  <a:pt x="900" y="750"/>
                </a:lnTo>
                <a:lnTo>
                  <a:pt x="3600" y="750"/>
                </a:lnTo>
                <a:lnTo>
                  <a:pt x="3600" y="250"/>
                </a:lnTo>
              </a:path>
            </a:pathLst>
          </a:cu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4"/>
          <p:cNvSpPr/>
          <p:nvPr/>
        </p:nvSpPr>
        <p:spPr>
          <a:xfrm>
            <a:off x="6839280" y="5688000"/>
            <a:ext cx="1290960" cy="354960"/>
          </a:xfrm>
          <a:custGeom>
            <a:avLst/>
            <a:gdLst/>
            <a:ahLst/>
            <a:rect l="l" t="t" r="r" b="b"/>
            <a:pathLst>
              <a:path w="3601" h="1002">
                <a:moveTo>
                  <a:pt x="0" y="250"/>
                </a:moveTo>
                <a:lnTo>
                  <a:pt x="2700" y="250"/>
                </a:lnTo>
                <a:lnTo>
                  <a:pt x="2700" y="0"/>
                </a:lnTo>
                <a:lnTo>
                  <a:pt x="3600" y="500"/>
                </a:lnTo>
                <a:lnTo>
                  <a:pt x="2700" y="1001"/>
                </a:lnTo>
                <a:lnTo>
                  <a:pt x="2700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837720" y="195480"/>
            <a:ext cx="10499400" cy="84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Divulgazione Variazioni 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47" name="CustomShape 2"/>
          <p:cNvSpPr/>
          <p:nvPr/>
        </p:nvSpPr>
        <p:spPr>
          <a:xfrm>
            <a:off x="4823280" y="1584000"/>
            <a:ext cx="6978600" cy="406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84000"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Prezzi e promozioni prevedono l’invio “in data”.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Le variazioni possono essere singole oppure a blocchi.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Ogni riga inviata può essere interrogata per verificare esito (OK o KO + l’eventuale errore).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Le variazioni vengono prese in carico da un processo che le valida e le applica.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Questo consente di applicare logiche di “sanity” e di poter consultare lo storico degli invii.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Viene fornita documentazione per login ed esempi per inserire reparti, aliquote iva, articoli etc.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548" name="" descr=""/>
          <p:cNvPicPr/>
          <p:nvPr/>
        </p:nvPicPr>
        <p:blipFill>
          <a:blip r:embed="rId1"/>
          <a:stretch/>
        </p:blipFill>
        <p:spPr>
          <a:xfrm>
            <a:off x="255960" y="988920"/>
            <a:ext cx="4202640" cy="5666400"/>
          </a:xfrm>
          <a:prstGeom prst="rect">
            <a:avLst/>
          </a:prstGeom>
          <a:ln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71640" y="1368000"/>
            <a:ext cx="253440" cy="4821120"/>
          </a:xfrm>
          <a:custGeom>
            <a:avLst/>
            <a:gdLst/>
            <a:ahLst/>
            <a:rect l="l" t="t" r="r" b="b"/>
            <a:pathLst>
              <a:path w="714" h="13401">
                <a:moveTo>
                  <a:pt x="166" y="0"/>
                </a:moveTo>
                <a:lnTo>
                  <a:pt x="166" y="11835"/>
                </a:lnTo>
                <a:lnTo>
                  <a:pt x="0" y="11835"/>
                </a:lnTo>
                <a:lnTo>
                  <a:pt x="356" y="13400"/>
                </a:lnTo>
                <a:lnTo>
                  <a:pt x="713" y="11835"/>
                </a:lnTo>
                <a:lnTo>
                  <a:pt x="547" y="11835"/>
                </a:lnTo>
                <a:lnTo>
                  <a:pt x="547" y="0"/>
                </a:lnTo>
                <a:lnTo>
                  <a:pt x="166" y="0"/>
                </a:lnTo>
              </a:path>
            </a:pathLst>
          </a:custGeom>
          <a:gradFill rotWithShape="0">
            <a:gsLst>
              <a:gs pos="0">
                <a:srgbClr val="b4c7dc"/>
              </a:gs>
              <a:gs pos="100000">
                <a:srgbClr val="dee6ef"/>
              </a:gs>
            </a:gsLst>
            <a:lin ang="534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837720" y="195480"/>
            <a:ext cx="10499400" cy="84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Recupero Transazioni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51" name="CustomShape 2"/>
          <p:cNvSpPr/>
          <p:nvPr/>
        </p:nvSpPr>
        <p:spPr>
          <a:xfrm>
            <a:off x="4823280" y="1584000"/>
            <a:ext cx="6978600" cy="406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55000"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Le transazioni vengono consolidate in tempo reale sia sul server di negozio (if any) che sul server centrale.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Un task installato in un apposito container docker  (goose) pubblica su una coda MQTT le transazioni nel tracciato Memphis.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Il Back Office dovrà agire da Consumer su tale coda per alimentare le proprie tabelle.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Sono previste API per chiedere di inviare nuovamente le transazioni di un determinato periodo.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Il Message Broker può essere messo a disposizione dal Front End o dal Back Office.</a:t>
            </a:r>
            <a:br/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Esistono anche “viste personalizzate” per accedere al dato direttamente.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177840" y="1875960"/>
            <a:ext cx="4210560" cy="28731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177_22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Loyalty e carte fedeltà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841320" y="987480"/>
            <a:ext cx="10503720" cy="196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6" name="" descr=""/>
          <p:cNvPicPr/>
          <p:nvPr/>
        </p:nvPicPr>
        <p:blipFill>
          <a:blip r:embed="rId2"/>
          <a:stretch/>
        </p:blipFill>
        <p:spPr>
          <a:xfrm>
            <a:off x="1368000" y="1332000"/>
            <a:ext cx="3852360" cy="3494520"/>
          </a:xfrm>
          <a:prstGeom prst="rect">
            <a:avLst/>
          </a:prstGeom>
          <a:ln>
            <a:noFill/>
          </a:ln>
        </p:spPr>
      </p:pic>
      <p:pic>
        <p:nvPicPr>
          <p:cNvPr id="557" name="" descr=""/>
          <p:cNvPicPr/>
          <p:nvPr/>
        </p:nvPicPr>
        <p:blipFill>
          <a:blip r:embed="rId3"/>
          <a:stretch/>
        </p:blipFill>
        <p:spPr>
          <a:xfrm>
            <a:off x="7634880" y="1388520"/>
            <a:ext cx="3734280" cy="3710880"/>
          </a:xfrm>
          <a:prstGeom prst="rect">
            <a:avLst/>
          </a:prstGeom>
          <a:ln>
            <a:noFill/>
          </a:ln>
        </p:spPr>
      </p:pic>
      <p:pic>
        <p:nvPicPr>
          <p:cNvPr id="558" name="" descr=""/>
          <p:cNvPicPr/>
          <p:nvPr/>
        </p:nvPicPr>
        <p:blipFill>
          <a:blip r:embed="rId4"/>
          <a:stretch/>
        </p:blipFill>
        <p:spPr>
          <a:xfrm>
            <a:off x="4102920" y="4646160"/>
            <a:ext cx="3506400" cy="1504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3" dur="indefinite" restart="never" nodeType="tmRoot">
          <p:childTnLst>
            <p:seq>
              <p:cTn id="194" dur="indefinite" nodeType="mainSeq">
                <p:childTnLst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LA STORIA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195" name="Group 2"/>
          <p:cNvGrpSpPr/>
          <p:nvPr/>
        </p:nvGrpSpPr>
        <p:grpSpPr>
          <a:xfrm>
            <a:off x="1195200" y="1482840"/>
            <a:ext cx="1288800" cy="1239120"/>
            <a:chOff x="1195200" y="1482840"/>
            <a:chExt cx="1288800" cy="1239120"/>
          </a:xfrm>
        </p:grpSpPr>
        <p:sp>
          <p:nvSpPr>
            <p:cNvPr id="196" name="CustomShape 3"/>
            <p:cNvSpPr/>
            <p:nvPr/>
          </p:nvSpPr>
          <p:spPr>
            <a:xfrm>
              <a:off x="1195200" y="1482840"/>
              <a:ext cx="128880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1986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197" name="CustomShape 4"/>
            <p:cNvSpPr/>
            <p:nvPr/>
          </p:nvSpPr>
          <p:spPr>
            <a:xfrm>
              <a:off x="1230840" y="2232360"/>
              <a:ext cx="1221480" cy="434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Post Software </a:t>
              </a:r>
              <a:endParaRPr b="0" lang="it-IT" sz="1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International</a:t>
              </a:r>
              <a:endParaRPr b="0" lang="it-IT" sz="1500" spc="-1" strike="noStrike">
                <a:latin typeface="Arial"/>
              </a:endParaRPr>
            </a:p>
          </p:txBody>
        </p:sp>
        <p:sp>
          <p:nvSpPr>
            <p:cNvPr id="198" name="CustomShape 5"/>
            <p:cNvSpPr/>
            <p:nvPr/>
          </p:nvSpPr>
          <p:spPr>
            <a:xfrm>
              <a:off x="1336680" y="2213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CustomShape 6"/>
            <p:cNvSpPr/>
            <p:nvPr/>
          </p:nvSpPr>
          <p:spPr>
            <a:xfrm>
              <a:off x="1336680" y="2719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0" name="Group 7"/>
          <p:cNvGrpSpPr/>
          <p:nvPr/>
        </p:nvGrpSpPr>
        <p:grpSpPr>
          <a:xfrm>
            <a:off x="3571200" y="4002840"/>
            <a:ext cx="1288800" cy="1239120"/>
            <a:chOff x="3571200" y="4002840"/>
            <a:chExt cx="1288800" cy="1239120"/>
          </a:xfrm>
        </p:grpSpPr>
        <p:sp>
          <p:nvSpPr>
            <p:cNvPr id="201" name="CustomShape 8"/>
            <p:cNvSpPr/>
            <p:nvPr/>
          </p:nvSpPr>
          <p:spPr>
            <a:xfrm>
              <a:off x="3571200" y="4002840"/>
              <a:ext cx="128880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1997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02" name="CustomShape 9"/>
            <p:cNvSpPr/>
            <p:nvPr/>
          </p:nvSpPr>
          <p:spPr>
            <a:xfrm>
              <a:off x="3651120" y="4752360"/>
              <a:ext cx="1134720" cy="434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CustomShape 10"/>
            <p:cNvSpPr/>
            <p:nvPr/>
          </p:nvSpPr>
          <p:spPr>
            <a:xfrm>
              <a:off x="3712680" y="4733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" name="CustomShape 11"/>
            <p:cNvSpPr/>
            <p:nvPr/>
          </p:nvSpPr>
          <p:spPr>
            <a:xfrm>
              <a:off x="3712680" y="5239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5" name="Group 12"/>
          <p:cNvGrpSpPr/>
          <p:nvPr/>
        </p:nvGrpSpPr>
        <p:grpSpPr>
          <a:xfrm>
            <a:off x="5767560" y="1518840"/>
            <a:ext cx="1288800" cy="1239120"/>
            <a:chOff x="5767560" y="1518840"/>
            <a:chExt cx="1288800" cy="1239120"/>
          </a:xfrm>
        </p:grpSpPr>
        <p:sp>
          <p:nvSpPr>
            <p:cNvPr id="206" name="CustomShape 13"/>
            <p:cNvSpPr/>
            <p:nvPr/>
          </p:nvSpPr>
          <p:spPr>
            <a:xfrm>
              <a:off x="5767560" y="1518840"/>
              <a:ext cx="128880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2005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07" name="CustomShape 14"/>
            <p:cNvSpPr/>
            <p:nvPr/>
          </p:nvSpPr>
          <p:spPr>
            <a:xfrm>
              <a:off x="6063120" y="2268360"/>
              <a:ext cx="704880" cy="434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Retalix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208" name="CustomShape 15"/>
            <p:cNvSpPr/>
            <p:nvPr/>
          </p:nvSpPr>
          <p:spPr>
            <a:xfrm>
              <a:off x="5909040" y="2249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16"/>
            <p:cNvSpPr/>
            <p:nvPr/>
          </p:nvSpPr>
          <p:spPr>
            <a:xfrm>
              <a:off x="5909040" y="2755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0" name="Group 17"/>
          <p:cNvGrpSpPr/>
          <p:nvPr/>
        </p:nvGrpSpPr>
        <p:grpSpPr>
          <a:xfrm>
            <a:off x="8252640" y="4146840"/>
            <a:ext cx="1287360" cy="1059120"/>
            <a:chOff x="8252640" y="4146840"/>
            <a:chExt cx="1287360" cy="1059120"/>
          </a:xfrm>
        </p:grpSpPr>
        <p:sp>
          <p:nvSpPr>
            <p:cNvPr id="211" name="CustomShape 18"/>
            <p:cNvSpPr/>
            <p:nvPr/>
          </p:nvSpPr>
          <p:spPr>
            <a:xfrm>
              <a:off x="8252640" y="4146840"/>
              <a:ext cx="128736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2013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12" name="CustomShape 19"/>
            <p:cNvSpPr/>
            <p:nvPr/>
          </p:nvSpPr>
          <p:spPr>
            <a:xfrm>
              <a:off x="8655840" y="4896360"/>
              <a:ext cx="488520" cy="252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NCR</a:t>
              </a:r>
              <a:endParaRPr b="0" lang="it-IT" sz="1200" spc="-1" strike="noStrike">
                <a:latin typeface="Arial"/>
              </a:endParaRPr>
            </a:p>
          </p:txBody>
        </p:sp>
        <p:sp>
          <p:nvSpPr>
            <p:cNvPr id="213" name="CustomShape 20"/>
            <p:cNvSpPr/>
            <p:nvPr/>
          </p:nvSpPr>
          <p:spPr>
            <a:xfrm>
              <a:off x="8393400" y="4877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CustomShape 21"/>
            <p:cNvSpPr/>
            <p:nvPr/>
          </p:nvSpPr>
          <p:spPr>
            <a:xfrm>
              <a:off x="8393400" y="5203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5" name="Group 22"/>
          <p:cNvGrpSpPr/>
          <p:nvPr/>
        </p:nvGrpSpPr>
        <p:grpSpPr>
          <a:xfrm>
            <a:off x="1097640" y="1527840"/>
            <a:ext cx="8529840" cy="3893400"/>
            <a:chOff x="1097640" y="1527840"/>
            <a:chExt cx="8529840" cy="3893400"/>
          </a:xfrm>
        </p:grpSpPr>
        <p:sp>
          <p:nvSpPr>
            <p:cNvPr id="216" name="CustomShape 23"/>
            <p:cNvSpPr/>
            <p:nvPr/>
          </p:nvSpPr>
          <p:spPr>
            <a:xfrm>
              <a:off x="4814640" y="2898720"/>
              <a:ext cx="1096560" cy="1203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15054"/>
                  </a:moveTo>
                  <a:lnTo>
                    <a:pt x="21600" y="0"/>
                  </a:lnTo>
                  <a:lnTo>
                    <a:pt x="2521" y="0"/>
                  </a:lnTo>
                  <a:lnTo>
                    <a:pt x="0" y="6960"/>
                  </a:lnTo>
                  <a:lnTo>
                    <a:pt x="0" y="21600"/>
                  </a:lnTo>
                  <a:lnTo>
                    <a:pt x="19944" y="18495"/>
                  </a:lnTo>
                  <a:lnTo>
                    <a:pt x="21315" y="16160"/>
                  </a:lnTo>
                  <a:lnTo>
                    <a:pt x="21559" y="15003"/>
                  </a:lnTo>
                  <a:cubicBezTo>
                    <a:pt x="21559" y="15003"/>
                    <a:pt x="21600" y="15054"/>
                    <a:pt x="21600" y="15054"/>
                  </a:cubicBezTo>
                  <a:close/>
                </a:path>
              </a:pathLst>
            </a:custGeom>
            <a:gradFill rotWithShape="0">
              <a:gsLst>
                <a:gs pos="0">
                  <a:srgbClr val="ab0092"/>
                </a:gs>
                <a:gs pos="100000">
                  <a:srgbClr val="590048"/>
                </a:gs>
              </a:gsLst>
              <a:lin ang="60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CustomShape 24"/>
            <p:cNvSpPr/>
            <p:nvPr/>
          </p:nvSpPr>
          <p:spPr>
            <a:xfrm>
              <a:off x="7061040" y="2905200"/>
              <a:ext cx="1091520" cy="1203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5054"/>
                  </a:moveTo>
                  <a:lnTo>
                    <a:pt x="0" y="0"/>
                  </a:lnTo>
                  <a:lnTo>
                    <a:pt x="19115" y="0"/>
                  </a:lnTo>
                  <a:lnTo>
                    <a:pt x="21600" y="6960"/>
                  </a:lnTo>
                  <a:lnTo>
                    <a:pt x="21600" y="21600"/>
                  </a:lnTo>
                  <a:lnTo>
                    <a:pt x="1585" y="18495"/>
                  </a:lnTo>
                  <a:lnTo>
                    <a:pt x="219" y="16160"/>
                  </a:lnTo>
                  <a:lnTo>
                    <a:pt x="8" y="15003"/>
                  </a:lnTo>
                  <a:cubicBezTo>
                    <a:pt x="8" y="15003"/>
                    <a:pt x="0" y="15054"/>
                    <a:pt x="0" y="15054"/>
                  </a:cubicBezTo>
                  <a:close/>
                </a:path>
              </a:pathLst>
            </a:custGeom>
            <a:gradFill rotWithShape="0">
              <a:gsLst>
                <a:gs pos="0">
                  <a:srgbClr val="002240"/>
                </a:gs>
                <a:gs pos="100000">
                  <a:srgbClr val="004481"/>
                </a:gs>
              </a:gsLst>
              <a:lin ang="60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CustomShape 25"/>
            <p:cNvSpPr/>
            <p:nvPr/>
          </p:nvSpPr>
          <p:spPr>
            <a:xfrm>
              <a:off x="7048440" y="3729960"/>
              <a:ext cx="2579040" cy="1685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88" y="8030"/>
                  </a:moveTo>
                  <a:lnTo>
                    <a:pt x="1988" y="8030"/>
                  </a:lnTo>
                  <a:cubicBezTo>
                    <a:pt x="1988" y="8030"/>
                    <a:pt x="1989" y="8031"/>
                    <a:pt x="1990" y="8032"/>
                  </a:cubicBezTo>
                  <a:lnTo>
                    <a:pt x="2346" y="8704"/>
                  </a:lnTo>
                  <a:cubicBezTo>
                    <a:pt x="2354" y="8718"/>
                    <a:pt x="2360" y="8729"/>
                    <a:pt x="2364" y="8738"/>
                  </a:cubicBezTo>
                  <a:lnTo>
                    <a:pt x="7507" y="18434"/>
                  </a:lnTo>
                  <a:cubicBezTo>
                    <a:pt x="7508" y="18435"/>
                    <a:pt x="7508" y="18421"/>
                    <a:pt x="7508" y="18422"/>
                  </a:cubicBezTo>
                  <a:cubicBezTo>
                    <a:pt x="8905" y="21076"/>
                    <a:pt x="10955" y="21533"/>
                    <a:pt x="11904" y="21600"/>
                  </a:cubicBezTo>
                  <a:lnTo>
                    <a:pt x="12421" y="21600"/>
                  </a:lnTo>
                  <a:lnTo>
                    <a:pt x="21600" y="21600"/>
                  </a:lnTo>
                  <a:lnTo>
                    <a:pt x="21600" y="4243"/>
                  </a:lnTo>
                  <a:lnTo>
                    <a:pt x="9229" y="4243"/>
                  </a:lnTo>
                  <a:cubicBezTo>
                    <a:pt x="9229" y="4243"/>
                    <a:pt x="0" y="4272"/>
                    <a:pt x="0" y="0"/>
                  </a:cubicBezTo>
                  <a:lnTo>
                    <a:pt x="0" y="396"/>
                  </a:lnTo>
                  <a:cubicBezTo>
                    <a:pt x="0" y="3422"/>
                    <a:pt x="965" y="5943"/>
                    <a:pt x="1662" y="7400"/>
                  </a:cubicBezTo>
                  <a:cubicBezTo>
                    <a:pt x="1662" y="7400"/>
                    <a:pt x="1988" y="8030"/>
                    <a:pt x="1988" y="8030"/>
                  </a:cubicBezTo>
                  <a:close/>
                </a:path>
              </a:pathLst>
            </a:custGeom>
            <a:gradFill rotWithShape="0">
              <a:gsLst>
                <a:gs pos="0">
                  <a:srgbClr val="13fff1"/>
                </a:gs>
                <a:gs pos="100000">
                  <a:srgbClr val="00746d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26"/>
            <p:cNvSpPr/>
            <p:nvPr/>
          </p:nvSpPr>
          <p:spPr>
            <a:xfrm>
              <a:off x="4814640" y="1563840"/>
              <a:ext cx="3325680" cy="1750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6018" y="16723"/>
                  </a:moveTo>
                  <a:cubicBezTo>
                    <a:pt x="4088" y="16787"/>
                    <a:pt x="444" y="17571"/>
                    <a:pt x="0" y="21600"/>
                  </a:cubicBezTo>
                  <a:lnTo>
                    <a:pt x="0" y="21591"/>
                  </a:lnTo>
                  <a:cubicBezTo>
                    <a:pt x="0" y="17489"/>
                    <a:pt x="1552" y="13248"/>
                    <a:pt x="2056" y="11970"/>
                  </a:cubicBezTo>
                  <a:lnTo>
                    <a:pt x="5802" y="3249"/>
                  </a:lnTo>
                  <a:cubicBezTo>
                    <a:pt x="5853" y="3130"/>
                    <a:pt x="7227" y="0"/>
                    <a:pt x="9131" y="0"/>
                  </a:cubicBezTo>
                  <a:lnTo>
                    <a:pt x="12482" y="0"/>
                  </a:lnTo>
                  <a:cubicBezTo>
                    <a:pt x="14385" y="0"/>
                    <a:pt x="15756" y="3130"/>
                    <a:pt x="15808" y="3249"/>
                  </a:cubicBezTo>
                  <a:lnTo>
                    <a:pt x="19552" y="11977"/>
                  </a:lnTo>
                  <a:cubicBezTo>
                    <a:pt x="20056" y="13254"/>
                    <a:pt x="21600" y="17489"/>
                    <a:pt x="21600" y="21591"/>
                  </a:cubicBezTo>
                  <a:lnTo>
                    <a:pt x="21600" y="21600"/>
                  </a:lnTo>
                  <a:cubicBezTo>
                    <a:pt x="21190" y="17571"/>
                    <a:pt x="17523" y="16787"/>
                    <a:pt x="15594" y="16723"/>
                  </a:cubicBezTo>
                  <a:cubicBezTo>
                    <a:pt x="15594" y="16723"/>
                    <a:pt x="6018" y="16723"/>
                    <a:pt x="6018" y="16723"/>
                  </a:cubicBezTo>
                  <a:close/>
                </a:path>
              </a:pathLst>
            </a:custGeom>
            <a:gradFill rotWithShape="0">
              <a:gsLst>
                <a:gs pos="0">
                  <a:srgbClr val="002240"/>
                </a:gs>
                <a:gs pos="100000">
                  <a:srgbClr val="1a57b4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27"/>
            <p:cNvSpPr/>
            <p:nvPr/>
          </p:nvSpPr>
          <p:spPr>
            <a:xfrm>
              <a:off x="2585520" y="2840760"/>
              <a:ext cx="1091520" cy="1203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6546"/>
                  </a:moveTo>
                  <a:lnTo>
                    <a:pt x="21600" y="21600"/>
                  </a:lnTo>
                  <a:lnTo>
                    <a:pt x="2485" y="21600"/>
                  </a:lnTo>
                  <a:lnTo>
                    <a:pt x="0" y="14640"/>
                  </a:lnTo>
                  <a:lnTo>
                    <a:pt x="0" y="0"/>
                  </a:lnTo>
                  <a:lnTo>
                    <a:pt x="20015" y="3105"/>
                  </a:lnTo>
                  <a:lnTo>
                    <a:pt x="21381" y="5440"/>
                  </a:lnTo>
                  <a:lnTo>
                    <a:pt x="21592" y="6597"/>
                  </a:lnTo>
                  <a:cubicBezTo>
                    <a:pt x="21592" y="6597"/>
                    <a:pt x="21600" y="6546"/>
                    <a:pt x="21600" y="6546"/>
                  </a:cubicBezTo>
                  <a:close/>
                </a:path>
              </a:pathLst>
            </a:custGeom>
            <a:gradFill rotWithShape="0">
              <a:gsLst>
                <a:gs pos="0">
                  <a:srgbClr val="803100"/>
                </a:gs>
                <a:gs pos="100000">
                  <a:srgbClr val="bf4900"/>
                </a:gs>
              </a:gsLst>
              <a:lin ang="60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CustomShape 28"/>
            <p:cNvSpPr/>
            <p:nvPr/>
          </p:nvSpPr>
          <p:spPr>
            <a:xfrm>
              <a:off x="1097640" y="1527840"/>
              <a:ext cx="2579040" cy="1685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12" y="13570"/>
                  </a:moveTo>
                  <a:lnTo>
                    <a:pt x="19612" y="13570"/>
                  </a:lnTo>
                  <a:cubicBezTo>
                    <a:pt x="19612" y="13570"/>
                    <a:pt x="19611" y="13569"/>
                    <a:pt x="19610" y="13568"/>
                  </a:cubicBezTo>
                  <a:lnTo>
                    <a:pt x="19254" y="12896"/>
                  </a:lnTo>
                  <a:cubicBezTo>
                    <a:pt x="19246" y="12882"/>
                    <a:pt x="19240" y="12871"/>
                    <a:pt x="19236" y="12862"/>
                  </a:cubicBezTo>
                  <a:lnTo>
                    <a:pt x="14093" y="3166"/>
                  </a:lnTo>
                  <a:cubicBezTo>
                    <a:pt x="14092" y="3165"/>
                    <a:pt x="14092" y="3179"/>
                    <a:pt x="14092" y="3178"/>
                  </a:cubicBezTo>
                  <a:cubicBezTo>
                    <a:pt x="12695" y="524"/>
                    <a:pt x="10645" y="67"/>
                    <a:pt x="9696" y="0"/>
                  </a:cubicBezTo>
                  <a:lnTo>
                    <a:pt x="9179" y="0"/>
                  </a:lnTo>
                  <a:lnTo>
                    <a:pt x="0" y="0"/>
                  </a:lnTo>
                  <a:lnTo>
                    <a:pt x="0" y="17357"/>
                  </a:lnTo>
                  <a:lnTo>
                    <a:pt x="12371" y="17357"/>
                  </a:lnTo>
                  <a:cubicBezTo>
                    <a:pt x="12371" y="17357"/>
                    <a:pt x="21600" y="17327"/>
                    <a:pt x="21600" y="21600"/>
                  </a:cubicBezTo>
                  <a:lnTo>
                    <a:pt x="21600" y="21204"/>
                  </a:lnTo>
                  <a:cubicBezTo>
                    <a:pt x="21600" y="18178"/>
                    <a:pt x="20635" y="15657"/>
                    <a:pt x="19938" y="14200"/>
                  </a:cubicBezTo>
                  <a:cubicBezTo>
                    <a:pt x="19938" y="14200"/>
                    <a:pt x="19612" y="13570"/>
                    <a:pt x="19612" y="1357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a200"/>
                </a:gs>
                <a:gs pos="100000">
                  <a:srgbClr val="ffda99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CustomShape 29"/>
            <p:cNvSpPr/>
            <p:nvPr/>
          </p:nvSpPr>
          <p:spPr>
            <a:xfrm>
              <a:off x="2585520" y="3670560"/>
              <a:ext cx="3325680" cy="1750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5582" y="4877"/>
                  </a:moveTo>
                  <a:cubicBezTo>
                    <a:pt x="17512" y="4813"/>
                    <a:pt x="21156" y="4029"/>
                    <a:pt x="21600" y="0"/>
                  </a:cubicBezTo>
                  <a:lnTo>
                    <a:pt x="21600" y="9"/>
                  </a:lnTo>
                  <a:cubicBezTo>
                    <a:pt x="21600" y="4111"/>
                    <a:pt x="20048" y="8352"/>
                    <a:pt x="19544" y="9630"/>
                  </a:cubicBezTo>
                  <a:lnTo>
                    <a:pt x="15798" y="18351"/>
                  </a:lnTo>
                  <a:cubicBezTo>
                    <a:pt x="15747" y="18470"/>
                    <a:pt x="14373" y="21600"/>
                    <a:pt x="12469" y="21600"/>
                  </a:cubicBezTo>
                  <a:lnTo>
                    <a:pt x="9118" y="21600"/>
                  </a:lnTo>
                  <a:cubicBezTo>
                    <a:pt x="7215" y="21600"/>
                    <a:pt x="5843" y="18470"/>
                    <a:pt x="5792" y="18351"/>
                  </a:cubicBezTo>
                  <a:lnTo>
                    <a:pt x="2048" y="9623"/>
                  </a:lnTo>
                  <a:cubicBezTo>
                    <a:pt x="1544" y="8346"/>
                    <a:pt x="0" y="4111"/>
                    <a:pt x="0" y="9"/>
                  </a:cubicBezTo>
                  <a:lnTo>
                    <a:pt x="0" y="0"/>
                  </a:lnTo>
                  <a:cubicBezTo>
                    <a:pt x="410" y="4029"/>
                    <a:pt x="4077" y="4813"/>
                    <a:pt x="6006" y="4877"/>
                  </a:cubicBezTo>
                  <a:cubicBezTo>
                    <a:pt x="6006" y="4877"/>
                    <a:pt x="15582" y="4877"/>
                    <a:pt x="15582" y="4877"/>
                  </a:cubicBezTo>
                  <a:close/>
                </a:path>
              </a:pathLst>
            </a:custGeom>
            <a:gradFill rotWithShape="0">
              <a:gsLst>
                <a:gs pos="0">
                  <a:srgbClr val="910000"/>
                </a:gs>
                <a:gs pos="100000">
                  <a:srgbClr val="ff4141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3" name="Group 30"/>
          <p:cNvGrpSpPr/>
          <p:nvPr/>
        </p:nvGrpSpPr>
        <p:grpSpPr>
          <a:xfrm>
            <a:off x="1101600" y="1493640"/>
            <a:ext cx="1350720" cy="1228320"/>
            <a:chOff x="1101600" y="1493640"/>
            <a:chExt cx="1350720" cy="1228320"/>
          </a:xfrm>
        </p:grpSpPr>
        <p:sp>
          <p:nvSpPr>
            <p:cNvPr id="224" name="CustomShape 31"/>
            <p:cNvSpPr/>
            <p:nvPr/>
          </p:nvSpPr>
          <p:spPr>
            <a:xfrm>
              <a:off x="1101600" y="1493640"/>
              <a:ext cx="128880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1986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25" name="CustomShape 32"/>
            <p:cNvSpPr/>
            <p:nvPr/>
          </p:nvSpPr>
          <p:spPr>
            <a:xfrm>
              <a:off x="1230840" y="2232360"/>
              <a:ext cx="1221480" cy="434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Post Software </a:t>
              </a:r>
              <a:endParaRPr b="0" lang="it-IT" sz="1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International</a:t>
              </a:r>
              <a:endParaRPr b="0" lang="it-IT" sz="1500" spc="-1" strike="noStrike">
                <a:latin typeface="Arial"/>
              </a:endParaRPr>
            </a:p>
          </p:txBody>
        </p:sp>
        <p:sp>
          <p:nvSpPr>
            <p:cNvPr id="226" name="CustomShape 33"/>
            <p:cNvSpPr/>
            <p:nvPr/>
          </p:nvSpPr>
          <p:spPr>
            <a:xfrm>
              <a:off x="1336680" y="2213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34"/>
            <p:cNvSpPr/>
            <p:nvPr/>
          </p:nvSpPr>
          <p:spPr>
            <a:xfrm>
              <a:off x="1336680" y="2719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8" name="CustomShape 35"/>
          <p:cNvSpPr/>
          <p:nvPr/>
        </p:nvSpPr>
        <p:spPr>
          <a:xfrm>
            <a:off x="3233520" y="5759280"/>
            <a:ext cx="2225880" cy="105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     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Everest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29" name="CustomShape 36"/>
          <p:cNvSpPr/>
          <p:nvPr/>
        </p:nvSpPr>
        <p:spPr>
          <a:xfrm>
            <a:off x="8679240" y="2421360"/>
            <a:ext cx="805320" cy="52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746d"/>
                </a:solidFill>
                <a:latin typeface="Arial"/>
                <a:ea typeface="DejaVu Sans"/>
              </a:rPr>
              <a:t>Buy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30" name="CustomShape 37"/>
          <p:cNvSpPr/>
          <p:nvPr/>
        </p:nvSpPr>
        <p:spPr>
          <a:xfrm>
            <a:off x="1240920" y="5752800"/>
            <a:ext cx="2381400" cy="113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	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FTS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231" name="CustomShape 38"/>
          <p:cNvSpPr/>
          <p:nvPr/>
        </p:nvSpPr>
        <p:spPr>
          <a:xfrm>
            <a:off x="3495240" y="5778000"/>
            <a:ext cx="1390680" cy="15840"/>
          </a:xfrm>
          <a:prstGeom prst="rect">
            <a:avLst/>
          </a:prstGeom>
          <a:solidFill>
            <a:srgbClr val="c20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39"/>
          <p:cNvSpPr/>
          <p:nvPr/>
        </p:nvSpPr>
        <p:spPr>
          <a:xfrm>
            <a:off x="1044360" y="5724000"/>
            <a:ext cx="1239480" cy="15840"/>
          </a:xfrm>
          <a:prstGeom prst="rect">
            <a:avLst/>
          </a:prstGeom>
          <a:solidFill>
            <a:srgbClr val="ffa2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40"/>
          <p:cNvSpPr/>
          <p:nvPr/>
        </p:nvSpPr>
        <p:spPr>
          <a:xfrm flipV="1">
            <a:off x="5700600" y="5739480"/>
            <a:ext cx="1417320" cy="22320"/>
          </a:xfrm>
          <a:prstGeom prst="rect">
            <a:avLst/>
          </a:prstGeom>
          <a:solidFill>
            <a:srgbClr val="00448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34" name="Group 41"/>
          <p:cNvGrpSpPr/>
          <p:nvPr/>
        </p:nvGrpSpPr>
        <p:grpSpPr>
          <a:xfrm>
            <a:off x="5767560" y="1518840"/>
            <a:ext cx="1288800" cy="1239120"/>
            <a:chOff x="5767560" y="1518840"/>
            <a:chExt cx="1288800" cy="1239120"/>
          </a:xfrm>
        </p:grpSpPr>
        <p:sp>
          <p:nvSpPr>
            <p:cNvPr id="235" name="CustomShape 42"/>
            <p:cNvSpPr/>
            <p:nvPr/>
          </p:nvSpPr>
          <p:spPr>
            <a:xfrm>
              <a:off x="5767560" y="1518840"/>
              <a:ext cx="128880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2005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36" name="CustomShape 43"/>
            <p:cNvSpPr/>
            <p:nvPr/>
          </p:nvSpPr>
          <p:spPr>
            <a:xfrm>
              <a:off x="6063120" y="2268360"/>
              <a:ext cx="704880" cy="434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Retalix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237" name="CustomShape 44"/>
            <p:cNvSpPr/>
            <p:nvPr/>
          </p:nvSpPr>
          <p:spPr>
            <a:xfrm>
              <a:off x="5909040" y="2249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45"/>
            <p:cNvSpPr/>
            <p:nvPr/>
          </p:nvSpPr>
          <p:spPr>
            <a:xfrm>
              <a:off x="5909040" y="2755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39" name="Group 46"/>
          <p:cNvGrpSpPr/>
          <p:nvPr/>
        </p:nvGrpSpPr>
        <p:grpSpPr>
          <a:xfrm>
            <a:off x="8252640" y="4146840"/>
            <a:ext cx="1287360" cy="1059120"/>
            <a:chOff x="8252640" y="4146840"/>
            <a:chExt cx="1287360" cy="1059120"/>
          </a:xfrm>
        </p:grpSpPr>
        <p:sp>
          <p:nvSpPr>
            <p:cNvPr id="240" name="CustomShape 47"/>
            <p:cNvSpPr/>
            <p:nvPr/>
          </p:nvSpPr>
          <p:spPr>
            <a:xfrm>
              <a:off x="8252640" y="4146840"/>
              <a:ext cx="128736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2013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41" name="CustomShape 48"/>
            <p:cNvSpPr/>
            <p:nvPr/>
          </p:nvSpPr>
          <p:spPr>
            <a:xfrm>
              <a:off x="8655840" y="4896360"/>
              <a:ext cx="488520" cy="252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NCR</a:t>
              </a:r>
              <a:endParaRPr b="0" lang="it-IT" sz="1200" spc="-1" strike="noStrike">
                <a:latin typeface="Arial"/>
              </a:endParaRPr>
            </a:p>
          </p:txBody>
        </p:sp>
        <p:sp>
          <p:nvSpPr>
            <p:cNvPr id="242" name="CustomShape 49"/>
            <p:cNvSpPr/>
            <p:nvPr/>
          </p:nvSpPr>
          <p:spPr>
            <a:xfrm>
              <a:off x="8393400" y="48772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CustomShape 50"/>
            <p:cNvSpPr/>
            <p:nvPr/>
          </p:nvSpPr>
          <p:spPr>
            <a:xfrm>
              <a:off x="8393400" y="520308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44" name="Picture 172_0" descr=""/>
          <p:cNvPicPr/>
          <p:nvPr/>
        </p:nvPicPr>
        <p:blipFill>
          <a:blip r:embed="rId2"/>
          <a:stretch/>
        </p:blipFill>
        <p:spPr>
          <a:xfrm>
            <a:off x="8568720" y="3040920"/>
            <a:ext cx="1059840" cy="363960"/>
          </a:xfrm>
          <a:prstGeom prst="rect">
            <a:avLst/>
          </a:prstGeom>
          <a:ln>
            <a:noFill/>
          </a:ln>
        </p:spPr>
      </p:pic>
      <p:pic>
        <p:nvPicPr>
          <p:cNvPr id="245" name="Picture 174_0" descr=""/>
          <p:cNvPicPr/>
          <p:nvPr/>
        </p:nvPicPr>
        <p:blipFill>
          <a:blip r:embed="rId3"/>
          <a:stretch/>
        </p:blipFill>
        <p:spPr>
          <a:xfrm>
            <a:off x="8464320" y="2221920"/>
            <a:ext cx="1200240" cy="349920"/>
          </a:xfrm>
          <a:prstGeom prst="rect">
            <a:avLst/>
          </a:prstGeom>
          <a:ln>
            <a:noFill/>
          </a:ln>
        </p:spPr>
      </p:pic>
      <p:grpSp>
        <p:nvGrpSpPr>
          <p:cNvPr id="246" name="Group 51"/>
          <p:cNvGrpSpPr/>
          <p:nvPr/>
        </p:nvGrpSpPr>
        <p:grpSpPr>
          <a:xfrm>
            <a:off x="9828720" y="4392000"/>
            <a:ext cx="1744200" cy="835560"/>
            <a:chOff x="9828720" y="4392000"/>
            <a:chExt cx="1744200" cy="835560"/>
          </a:xfrm>
        </p:grpSpPr>
        <p:sp>
          <p:nvSpPr>
            <p:cNvPr id="247" name="CustomShape 52"/>
            <p:cNvSpPr/>
            <p:nvPr/>
          </p:nvSpPr>
          <p:spPr>
            <a:xfrm>
              <a:off x="9828720" y="4464000"/>
              <a:ext cx="993960" cy="527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25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c20000"/>
                  </a:solidFill>
                  <a:latin typeface="Arial"/>
                  <a:ea typeface="DejaVu Sans"/>
                </a:rPr>
                <a:t>2015</a:t>
              </a:r>
              <a:endParaRPr b="0" lang="it-IT" sz="2400" spc="-1" strike="noStrike">
                <a:latin typeface="Arial"/>
              </a:endParaRPr>
            </a:p>
          </p:txBody>
        </p:sp>
        <p:pic>
          <p:nvPicPr>
            <p:cNvPr id="248" name="Picture 177_0" descr=""/>
            <p:cNvPicPr/>
            <p:nvPr/>
          </p:nvPicPr>
          <p:blipFill>
            <a:blip r:embed="rId4"/>
            <a:stretch/>
          </p:blipFill>
          <p:spPr>
            <a:xfrm>
              <a:off x="10872720" y="4392000"/>
              <a:ext cx="700200" cy="835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9" name="CustomShape 53"/>
          <p:cNvSpPr/>
          <p:nvPr/>
        </p:nvSpPr>
        <p:spPr>
          <a:xfrm>
            <a:off x="5249520" y="5759280"/>
            <a:ext cx="2225880" cy="105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     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Store Line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250" name="Picture 78_0" descr=""/>
          <p:cNvPicPr/>
          <p:nvPr/>
        </p:nvPicPr>
        <p:blipFill>
          <a:blip r:embed="rId5"/>
          <a:stretch/>
        </p:blipFill>
        <p:spPr>
          <a:xfrm>
            <a:off x="2376360" y="5339160"/>
            <a:ext cx="4213080" cy="426600"/>
          </a:xfrm>
          <a:prstGeom prst="rect">
            <a:avLst/>
          </a:prstGeom>
          <a:ln>
            <a:noFill/>
          </a:ln>
        </p:spPr>
      </p:pic>
      <p:grpSp>
        <p:nvGrpSpPr>
          <p:cNvPr id="251" name="Group 54"/>
          <p:cNvGrpSpPr/>
          <p:nvPr/>
        </p:nvGrpSpPr>
        <p:grpSpPr>
          <a:xfrm>
            <a:off x="3682080" y="4164480"/>
            <a:ext cx="1288800" cy="1229760"/>
            <a:chOff x="3682080" y="4164480"/>
            <a:chExt cx="1288800" cy="1229760"/>
          </a:xfrm>
        </p:grpSpPr>
        <p:sp>
          <p:nvSpPr>
            <p:cNvPr id="252" name="CustomShape 55"/>
            <p:cNvSpPr/>
            <p:nvPr/>
          </p:nvSpPr>
          <p:spPr>
            <a:xfrm>
              <a:off x="3682080" y="4164480"/>
              <a:ext cx="1288800" cy="679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1997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253" name="CustomShape 56"/>
            <p:cNvSpPr/>
            <p:nvPr/>
          </p:nvSpPr>
          <p:spPr>
            <a:xfrm>
              <a:off x="3725280" y="4847040"/>
              <a:ext cx="1134720" cy="434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Millennuim</a:t>
              </a:r>
              <a:endParaRPr b="0" lang="it-IT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POS Solution</a:t>
              </a:r>
              <a:endParaRPr b="0" lang="it-IT" sz="1400" spc="-1" strike="noStrike">
                <a:latin typeface="Arial"/>
              </a:endParaRPr>
            </a:p>
          </p:txBody>
        </p:sp>
        <p:sp>
          <p:nvSpPr>
            <p:cNvPr id="254" name="CustomShape 57"/>
            <p:cNvSpPr/>
            <p:nvPr/>
          </p:nvSpPr>
          <p:spPr>
            <a:xfrm>
              <a:off x="3864960" y="488556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CustomShape 58"/>
            <p:cNvSpPr/>
            <p:nvPr/>
          </p:nvSpPr>
          <p:spPr>
            <a:xfrm>
              <a:off x="3864960" y="5391360"/>
              <a:ext cx="1006200" cy="288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177_23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560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61" name="CustomShape 2"/>
          <p:cNvSpPr/>
          <p:nvPr/>
        </p:nvSpPr>
        <p:spPr>
          <a:xfrm>
            <a:off x="841320" y="987480"/>
            <a:ext cx="10503720" cy="196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3"/>
          <p:cNvSpPr/>
          <p:nvPr/>
        </p:nvSpPr>
        <p:spPr>
          <a:xfrm flipH="1">
            <a:off x="4578120" y="3889440"/>
            <a:ext cx="1710360" cy="1217520"/>
          </a:xfrm>
          <a:custGeom>
            <a:avLst/>
            <a:gdLst/>
            <a:ahLst/>
            <a:rect l="l" t="t" r="r" b="b"/>
            <a:pathLst>
              <a:path w="2033" h="1718">
                <a:moveTo>
                  <a:pt x="1281" y="1718"/>
                </a:moveTo>
                <a:cubicBezTo>
                  <a:pt x="1281" y="1718"/>
                  <a:pt x="822" y="335"/>
                  <a:pt x="0" y="19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1182" y="0"/>
                  <a:pt x="2033" y="1408"/>
                </a:cubicBezTo>
                <a:lnTo>
                  <a:pt x="1281" y="1718"/>
                </a:lnTo>
                <a:close/>
              </a:path>
            </a:pathLst>
          </a:custGeom>
          <a:solidFill>
            <a:srgbClr val="3081a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4"/>
          <p:cNvSpPr/>
          <p:nvPr/>
        </p:nvSpPr>
        <p:spPr>
          <a:xfrm>
            <a:off x="8146080" y="3853080"/>
            <a:ext cx="1710360" cy="1217520"/>
          </a:xfrm>
          <a:custGeom>
            <a:avLst/>
            <a:gdLst/>
            <a:ahLst/>
            <a:rect l="l" t="t" r="r" b="b"/>
            <a:pathLst>
              <a:path w="2033" h="1718">
                <a:moveTo>
                  <a:pt x="1281" y="1718"/>
                </a:moveTo>
                <a:cubicBezTo>
                  <a:pt x="1281" y="1718"/>
                  <a:pt x="822" y="335"/>
                  <a:pt x="0" y="19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1182" y="0"/>
                  <a:pt x="2033" y="1408"/>
                </a:cubicBezTo>
                <a:lnTo>
                  <a:pt x="1281" y="1718"/>
                </a:lnTo>
                <a:close/>
              </a:path>
            </a:pathLst>
          </a:custGeom>
          <a:solidFill>
            <a:srgbClr val="3081a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5"/>
          <p:cNvSpPr/>
          <p:nvPr/>
        </p:nvSpPr>
        <p:spPr>
          <a:xfrm flipV="1">
            <a:off x="8110080" y="2499840"/>
            <a:ext cx="1710360" cy="1217520"/>
          </a:xfrm>
          <a:custGeom>
            <a:avLst/>
            <a:gdLst/>
            <a:ahLst/>
            <a:rect l="l" t="t" r="r" b="b"/>
            <a:pathLst>
              <a:path w="2033" h="1718">
                <a:moveTo>
                  <a:pt x="1281" y="1718"/>
                </a:moveTo>
                <a:cubicBezTo>
                  <a:pt x="1281" y="1718"/>
                  <a:pt x="822" y="335"/>
                  <a:pt x="0" y="19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1182" y="0"/>
                  <a:pt x="2033" y="1408"/>
                </a:cubicBezTo>
                <a:lnTo>
                  <a:pt x="1281" y="1718"/>
                </a:lnTo>
                <a:close/>
              </a:path>
            </a:pathLst>
          </a:custGeom>
          <a:solidFill>
            <a:srgbClr val="3081a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6"/>
          <p:cNvSpPr/>
          <p:nvPr/>
        </p:nvSpPr>
        <p:spPr>
          <a:xfrm flipH="1" flipV="1">
            <a:off x="4560840" y="2541240"/>
            <a:ext cx="1710360" cy="1217520"/>
          </a:xfrm>
          <a:custGeom>
            <a:avLst/>
            <a:gdLst/>
            <a:ahLst/>
            <a:rect l="l" t="t" r="r" b="b"/>
            <a:pathLst>
              <a:path w="2033" h="1718">
                <a:moveTo>
                  <a:pt x="1281" y="1718"/>
                </a:moveTo>
                <a:cubicBezTo>
                  <a:pt x="1281" y="1718"/>
                  <a:pt x="822" y="335"/>
                  <a:pt x="0" y="19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1182" y="0"/>
                  <a:pt x="2033" y="1408"/>
                </a:cubicBezTo>
                <a:lnTo>
                  <a:pt x="1281" y="1718"/>
                </a:lnTo>
                <a:close/>
              </a:path>
            </a:pathLst>
          </a:custGeom>
          <a:solidFill>
            <a:srgbClr val="3081a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6" name="" descr=""/>
          <p:cNvPicPr/>
          <p:nvPr/>
        </p:nvPicPr>
        <p:blipFill>
          <a:blip r:embed="rId2"/>
          <a:stretch/>
        </p:blipFill>
        <p:spPr>
          <a:xfrm>
            <a:off x="371160" y="2448360"/>
            <a:ext cx="3114000" cy="1938600"/>
          </a:xfrm>
          <a:prstGeom prst="rect">
            <a:avLst/>
          </a:prstGeom>
          <a:ln>
            <a:noFill/>
          </a:ln>
        </p:spPr>
      </p:pic>
      <p:sp>
        <p:nvSpPr>
          <p:cNvPr id="567" name="CustomShape 7"/>
          <p:cNvSpPr/>
          <p:nvPr/>
        </p:nvSpPr>
        <p:spPr>
          <a:xfrm>
            <a:off x="5878800" y="3096360"/>
            <a:ext cx="1506240" cy="1434600"/>
          </a:xfrm>
          <a:prstGeom prst="ellipse">
            <a:avLst/>
          </a:prstGeom>
          <a:solidFill>
            <a:srgbClr val="729fcf"/>
          </a:soli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68" name="CustomShape 8"/>
          <p:cNvSpPr/>
          <p:nvPr/>
        </p:nvSpPr>
        <p:spPr>
          <a:xfrm>
            <a:off x="6040440" y="3575520"/>
            <a:ext cx="1153800" cy="53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ffff"/>
                </a:solidFill>
                <a:latin typeface="Arial"/>
                <a:ea typeface="DejaVu Sans"/>
              </a:rPr>
              <a:t>Campaign</a:t>
            </a:r>
            <a:endParaRPr b="0" lang="it-IT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ffff"/>
                </a:solidFill>
                <a:latin typeface="Arial"/>
                <a:ea typeface="DejaVu Sans"/>
              </a:rPr>
              <a:t>2023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569" name="CustomShape 9"/>
          <p:cNvSpPr/>
          <p:nvPr/>
        </p:nvSpPr>
        <p:spPr>
          <a:xfrm>
            <a:off x="7138800" y="3096720"/>
            <a:ext cx="1506240" cy="1434600"/>
          </a:xfrm>
          <a:prstGeom prst="ellipse">
            <a:avLst/>
          </a:prstGeom>
          <a:solidFill>
            <a:srgbClr val="729fcf"/>
          </a:soli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0" name="CustomShape 10"/>
          <p:cNvSpPr/>
          <p:nvPr/>
        </p:nvSpPr>
        <p:spPr>
          <a:xfrm>
            <a:off x="7300440" y="3575880"/>
            <a:ext cx="1153800" cy="53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ffff"/>
                </a:solidFill>
                <a:latin typeface="Arial"/>
                <a:ea typeface="DejaVu Sans"/>
              </a:rPr>
              <a:t>Campaign</a:t>
            </a:r>
            <a:endParaRPr b="0" lang="it-IT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ffff"/>
                </a:solidFill>
                <a:latin typeface="Arial"/>
                <a:ea typeface="DejaVu Sans"/>
              </a:rPr>
              <a:t>2024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571" name="CustomShape 11"/>
          <p:cNvSpPr/>
          <p:nvPr/>
        </p:nvSpPr>
        <p:spPr>
          <a:xfrm>
            <a:off x="4427640" y="2261160"/>
            <a:ext cx="999720" cy="999720"/>
          </a:xfrm>
          <a:prstGeom prst="ellipse">
            <a:avLst/>
          </a:prstGeom>
          <a:solidFill>
            <a:srgbClr val="ee9c86"/>
          </a:soli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2" name="CustomShape 12"/>
          <p:cNvSpPr/>
          <p:nvPr/>
        </p:nvSpPr>
        <p:spPr>
          <a:xfrm>
            <a:off x="4460760" y="2595960"/>
            <a:ext cx="95256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Initiative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73" name="CustomShape 13"/>
          <p:cNvSpPr/>
          <p:nvPr/>
        </p:nvSpPr>
        <p:spPr>
          <a:xfrm>
            <a:off x="4428000" y="4169520"/>
            <a:ext cx="999720" cy="999720"/>
          </a:xfrm>
          <a:prstGeom prst="ellipse">
            <a:avLst/>
          </a:prstGeom>
          <a:solidFill>
            <a:srgbClr val="ee9c86"/>
          </a:soli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4" name="CustomShape 14"/>
          <p:cNvSpPr/>
          <p:nvPr/>
        </p:nvSpPr>
        <p:spPr>
          <a:xfrm>
            <a:off x="4461120" y="4504320"/>
            <a:ext cx="95256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Initiative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75" name="CustomShape 15"/>
          <p:cNvSpPr/>
          <p:nvPr/>
        </p:nvSpPr>
        <p:spPr>
          <a:xfrm>
            <a:off x="9036000" y="4169880"/>
            <a:ext cx="999720" cy="999720"/>
          </a:xfrm>
          <a:prstGeom prst="ellipse">
            <a:avLst/>
          </a:prstGeom>
          <a:solidFill>
            <a:srgbClr val="ee9c86"/>
          </a:soli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6" name="CustomShape 16"/>
          <p:cNvSpPr/>
          <p:nvPr/>
        </p:nvSpPr>
        <p:spPr>
          <a:xfrm>
            <a:off x="9069120" y="4504680"/>
            <a:ext cx="95256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Initiative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77" name="CustomShape 17"/>
          <p:cNvSpPr/>
          <p:nvPr/>
        </p:nvSpPr>
        <p:spPr>
          <a:xfrm>
            <a:off x="9036360" y="2334240"/>
            <a:ext cx="999720" cy="999720"/>
          </a:xfrm>
          <a:prstGeom prst="ellipse">
            <a:avLst/>
          </a:prstGeom>
          <a:solidFill>
            <a:srgbClr val="ee9c86"/>
          </a:soli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8" name="CustomShape 18"/>
          <p:cNvSpPr/>
          <p:nvPr/>
        </p:nvSpPr>
        <p:spPr>
          <a:xfrm>
            <a:off x="9069480" y="2669040"/>
            <a:ext cx="95256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Initiative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79" name="CustomShape 19"/>
          <p:cNvSpPr/>
          <p:nvPr/>
        </p:nvSpPr>
        <p:spPr>
          <a:xfrm>
            <a:off x="4115880" y="155160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0" name="CustomShape 20"/>
          <p:cNvSpPr/>
          <p:nvPr/>
        </p:nvSpPr>
        <p:spPr>
          <a:xfrm>
            <a:off x="4107960" y="174420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81" name="CustomShape 21"/>
          <p:cNvSpPr/>
          <p:nvPr/>
        </p:nvSpPr>
        <p:spPr>
          <a:xfrm>
            <a:off x="5022720" y="154836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2" name="CustomShape 22"/>
          <p:cNvSpPr/>
          <p:nvPr/>
        </p:nvSpPr>
        <p:spPr>
          <a:xfrm>
            <a:off x="5014800" y="174096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83" name="CustomShape 23"/>
          <p:cNvSpPr/>
          <p:nvPr/>
        </p:nvSpPr>
        <p:spPr>
          <a:xfrm>
            <a:off x="8723880" y="158760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4" name="CustomShape 24"/>
          <p:cNvSpPr/>
          <p:nvPr/>
        </p:nvSpPr>
        <p:spPr>
          <a:xfrm>
            <a:off x="8715960" y="178020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85" name="CustomShape 25"/>
          <p:cNvSpPr/>
          <p:nvPr/>
        </p:nvSpPr>
        <p:spPr>
          <a:xfrm>
            <a:off x="9630360" y="158436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6" name="CustomShape 26"/>
          <p:cNvSpPr/>
          <p:nvPr/>
        </p:nvSpPr>
        <p:spPr>
          <a:xfrm>
            <a:off x="9622440" y="181296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87" name="CustomShape 27"/>
          <p:cNvSpPr/>
          <p:nvPr/>
        </p:nvSpPr>
        <p:spPr>
          <a:xfrm>
            <a:off x="8760240" y="518760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8" name="CustomShape 28"/>
          <p:cNvSpPr/>
          <p:nvPr/>
        </p:nvSpPr>
        <p:spPr>
          <a:xfrm>
            <a:off x="8752320" y="541620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89" name="CustomShape 29"/>
          <p:cNvSpPr/>
          <p:nvPr/>
        </p:nvSpPr>
        <p:spPr>
          <a:xfrm>
            <a:off x="9666720" y="518436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90" name="CustomShape 30"/>
          <p:cNvSpPr/>
          <p:nvPr/>
        </p:nvSpPr>
        <p:spPr>
          <a:xfrm>
            <a:off x="9658800" y="541296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91" name="CustomShape 31"/>
          <p:cNvSpPr/>
          <p:nvPr/>
        </p:nvSpPr>
        <p:spPr>
          <a:xfrm>
            <a:off x="4116960" y="515160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92" name="CustomShape 32"/>
          <p:cNvSpPr/>
          <p:nvPr/>
        </p:nvSpPr>
        <p:spPr>
          <a:xfrm>
            <a:off x="4109040" y="538020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593" name="CustomShape 33"/>
          <p:cNvSpPr/>
          <p:nvPr/>
        </p:nvSpPr>
        <p:spPr>
          <a:xfrm>
            <a:off x="5023800" y="5148360"/>
            <a:ext cx="714240" cy="711360"/>
          </a:xfrm>
          <a:prstGeom prst="ellipse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57240">
            <a:solidFill>
              <a:srgbClr val="ffffff"/>
            </a:solidFill>
            <a:round/>
          </a:ln>
          <a:effectLst>
            <a:outerShdw dir="0" dist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94" name="CustomShape 34"/>
          <p:cNvSpPr/>
          <p:nvPr/>
        </p:nvSpPr>
        <p:spPr>
          <a:xfrm>
            <a:off x="5015880" y="5376960"/>
            <a:ext cx="728640" cy="2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300" spc="-1" strike="noStrike">
                <a:solidFill>
                  <a:srgbClr val="ffffff"/>
                </a:solidFill>
                <a:latin typeface="Arial"/>
                <a:ea typeface="DejaVu Sans"/>
              </a:rPr>
              <a:t>Action</a:t>
            </a:r>
            <a:endParaRPr b="0" lang="it-IT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177_24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596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97" name="CustomShape 2"/>
          <p:cNvSpPr/>
          <p:nvPr/>
        </p:nvSpPr>
        <p:spPr>
          <a:xfrm>
            <a:off x="841320" y="987480"/>
            <a:ext cx="10503720" cy="196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3"/>
          <p:cNvSpPr/>
          <p:nvPr/>
        </p:nvSpPr>
        <p:spPr>
          <a:xfrm>
            <a:off x="6221160" y="1506600"/>
            <a:ext cx="2590560" cy="2046240"/>
          </a:xfrm>
          <a:custGeom>
            <a:avLst/>
            <a:gdLst/>
            <a:ahLst/>
            <a:rect l="l" t="t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gradFill rotWithShape="0">
            <a:gsLst>
              <a:gs pos="0">
                <a:srgbClr val="3f4f3d"/>
              </a:gs>
              <a:gs pos="100000">
                <a:srgbClr val="83a67f"/>
              </a:gs>
            </a:gsLst>
            <a:lin ang="1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4"/>
          <p:cNvSpPr/>
          <p:nvPr/>
        </p:nvSpPr>
        <p:spPr>
          <a:xfrm>
            <a:off x="8562240" y="1506600"/>
            <a:ext cx="2303280" cy="2142360"/>
          </a:xfrm>
          <a:custGeom>
            <a:avLst/>
            <a:gdLst/>
            <a:ahLst/>
            <a:rect l="l" t="t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5"/>
          <p:cNvSpPr/>
          <p:nvPr/>
        </p:nvSpPr>
        <p:spPr>
          <a:xfrm>
            <a:off x="9198360" y="3192120"/>
            <a:ext cx="1810440" cy="2750760"/>
          </a:xfrm>
          <a:custGeom>
            <a:avLst/>
            <a:gdLst/>
            <a:ahLst/>
            <a:rect l="l" t="t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6"/>
          <p:cNvSpPr/>
          <p:nvPr/>
        </p:nvSpPr>
        <p:spPr>
          <a:xfrm>
            <a:off x="7108920" y="4852080"/>
            <a:ext cx="2863800" cy="1586520"/>
          </a:xfrm>
          <a:custGeom>
            <a:avLst/>
            <a:gdLst/>
            <a:ahLst/>
            <a:rect l="l" t="t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CustomShape 7"/>
          <p:cNvSpPr/>
          <p:nvPr/>
        </p:nvSpPr>
        <p:spPr>
          <a:xfrm>
            <a:off x="6077880" y="3098880"/>
            <a:ext cx="1805760" cy="2843640"/>
          </a:xfrm>
          <a:custGeom>
            <a:avLst/>
            <a:gdLst/>
            <a:ahLst/>
            <a:rect l="l" t="t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03" name="Group 8"/>
          <p:cNvGrpSpPr/>
          <p:nvPr/>
        </p:nvGrpSpPr>
        <p:grpSpPr>
          <a:xfrm>
            <a:off x="7016040" y="1958400"/>
            <a:ext cx="1239120" cy="950400"/>
            <a:chOff x="7016040" y="1958400"/>
            <a:chExt cx="1239120" cy="950400"/>
          </a:xfrm>
        </p:grpSpPr>
        <p:sp>
          <p:nvSpPr>
            <p:cNvPr id="604" name="CustomShape 9"/>
            <p:cNvSpPr/>
            <p:nvPr/>
          </p:nvSpPr>
          <p:spPr>
            <a:xfrm>
              <a:off x="7398720" y="195840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CustomShape 10"/>
            <p:cNvSpPr/>
            <p:nvPr/>
          </p:nvSpPr>
          <p:spPr>
            <a:xfrm>
              <a:off x="7016040" y="2518920"/>
              <a:ext cx="123912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WHO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06" name="Group 11"/>
          <p:cNvGrpSpPr/>
          <p:nvPr/>
        </p:nvGrpSpPr>
        <p:grpSpPr>
          <a:xfrm>
            <a:off x="9101520" y="2446920"/>
            <a:ext cx="1476000" cy="633600"/>
            <a:chOff x="9101520" y="2446920"/>
            <a:chExt cx="1476000" cy="633600"/>
          </a:xfrm>
        </p:grpSpPr>
        <p:sp>
          <p:nvSpPr>
            <p:cNvPr id="607" name="CustomShape 12"/>
            <p:cNvSpPr/>
            <p:nvPr/>
          </p:nvSpPr>
          <p:spPr>
            <a:xfrm>
              <a:off x="9101520" y="2446920"/>
              <a:ext cx="147600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ACTION &amp; TARGET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608" name="Group 13"/>
          <p:cNvGrpSpPr/>
          <p:nvPr/>
        </p:nvGrpSpPr>
        <p:grpSpPr>
          <a:xfrm>
            <a:off x="9661320" y="4662000"/>
            <a:ext cx="987840" cy="389880"/>
            <a:chOff x="9661320" y="4662000"/>
            <a:chExt cx="987840" cy="389880"/>
          </a:xfrm>
        </p:grpSpPr>
        <p:sp>
          <p:nvSpPr>
            <p:cNvPr id="609" name="CustomShape 14"/>
            <p:cNvSpPr/>
            <p:nvPr/>
          </p:nvSpPr>
          <p:spPr>
            <a:xfrm>
              <a:off x="9661320" y="4662000"/>
              <a:ext cx="98784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WHEN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10" name="Group 15"/>
          <p:cNvGrpSpPr/>
          <p:nvPr/>
        </p:nvGrpSpPr>
        <p:grpSpPr>
          <a:xfrm>
            <a:off x="7934400" y="5275080"/>
            <a:ext cx="1229760" cy="879480"/>
            <a:chOff x="7934400" y="5275080"/>
            <a:chExt cx="1229760" cy="879480"/>
          </a:xfrm>
        </p:grpSpPr>
        <p:sp>
          <p:nvSpPr>
            <p:cNvPr id="611" name="CustomShape 16"/>
            <p:cNvSpPr/>
            <p:nvPr/>
          </p:nvSpPr>
          <p:spPr>
            <a:xfrm>
              <a:off x="7934400" y="5764680"/>
              <a:ext cx="122976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WHERE</a:t>
              </a: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612" name="CustomShape 17"/>
            <p:cNvSpPr/>
            <p:nvPr/>
          </p:nvSpPr>
          <p:spPr>
            <a:xfrm>
              <a:off x="8348400" y="527508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13" name="" descr=""/>
          <p:cNvPicPr/>
          <p:nvPr/>
        </p:nvPicPr>
        <p:blipFill>
          <a:blip r:embed="rId2"/>
          <a:stretch/>
        </p:blipFill>
        <p:spPr>
          <a:xfrm>
            <a:off x="7270920" y="1998720"/>
            <a:ext cx="629280" cy="515880"/>
          </a:xfrm>
          <a:prstGeom prst="rect">
            <a:avLst/>
          </a:prstGeom>
          <a:ln>
            <a:noFill/>
          </a:ln>
        </p:spPr>
      </p:pic>
      <p:pic>
        <p:nvPicPr>
          <p:cNvPr id="614" name="" descr=""/>
          <p:cNvPicPr/>
          <p:nvPr/>
        </p:nvPicPr>
        <p:blipFill>
          <a:blip r:embed="rId3"/>
          <a:stretch/>
        </p:blipFill>
        <p:spPr>
          <a:xfrm>
            <a:off x="9809640" y="4086000"/>
            <a:ext cx="623520" cy="570600"/>
          </a:xfrm>
          <a:prstGeom prst="rect">
            <a:avLst/>
          </a:prstGeom>
          <a:ln>
            <a:noFill/>
          </a:ln>
        </p:spPr>
      </p:pic>
      <p:pic>
        <p:nvPicPr>
          <p:cNvPr id="615" name="" descr=""/>
          <p:cNvPicPr/>
          <p:nvPr/>
        </p:nvPicPr>
        <p:blipFill>
          <a:blip r:embed="rId4"/>
          <a:stretch/>
        </p:blipFill>
        <p:spPr>
          <a:xfrm>
            <a:off x="8282880" y="5256000"/>
            <a:ext cx="494640" cy="570600"/>
          </a:xfrm>
          <a:prstGeom prst="rect">
            <a:avLst/>
          </a:prstGeom>
          <a:ln>
            <a:noFill/>
          </a:ln>
        </p:spPr>
      </p:pic>
      <p:grpSp>
        <p:nvGrpSpPr>
          <p:cNvPr id="616" name="Group 18"/>
          <p:cNvGrpSpPr/>
          <p:nvPr/>
        </p:nvGrpSpPr>
        <p:grpSpPr>
          <a:xfrm>
            <a:off x="6481080" y="3760200"/>
            <a:ext cx="568440" cy="590400"/>
            <a:chOff x="6481080" y="3760200"/>
            <a:chExt cx="568440" cy="590400"/>
          </a:xfrm>
        </p:grpSpPr>
        <p:sp>
          <p:nvSpPr>
            <p:cNvPr id="617" name="CustomShape 19"/>
            <p:cNvSpPr/>
            <p:nvPr/>
          </p:nvSpPr>
          <p:spPr>
            <a:xfrm>
              <a:off x="6481080" y="3976560"/>
              <a:ext cx="370800" cy="374040"/>
            </a:xfrm>
            <a:custGeom>
              <a:avLst/>
              <a:gdLst/>
              <a:ahLst/>
              <a:rect l="l" t="t" r="r" b="b"/>
              <a:pathLst>
                <a:path w="187" h="188">
                  <a:moveTo>
                    <a:pt x="187" y="73"/>
                  </a:moveTo>
                  <a:cubicBezTo>
                    <a:pt x="187" y="70"/>
                    <a:pt x="187" y="68"/>
                    <a:pt x="186" y="65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25"/>
                    <a:pt x="159" y="23"/>
                    <a:pt x="156" y="23"/>
                  </a:cubicBezTo>
                  <a:cubicBezTo>
                    <a:pt x="154" y="23"/>
                    <a:pt x="152" y="24"/>
                    <a:pt x="151" y="25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35" y="28"/>
                    <a:pt x="130" y="25"/>
                    <a:pt x="125" y="2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5"/>
                    <a:pt x="121" y="0"/>
                    <a:pt x="11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0"/>
                    <a:pt x="62" y="5"/>
                    <a:pt x="62" y="10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7" y="25"/>
                    <a:pt x="52" y="28"/>
                    <a:pt x="48" y="31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4"/>
                    <a:pt x="34" y="23"/>
                    <a:pt x="32" y="23"/>
                  </a:cubicBezTo>
                  <a:cubicBezTo>
                    <a:pt x="28" y="23"/>
                    <a:pt x="25" y="25"/>
                    <a:pt x="23" y="29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8"/>
                    <a:pt x="0" y="70"/>
                    <a:pt x="1" y="73"/>
                  </a:cubicBezTo>
                  <a:cubicBezTo>
                    <a:pt x="2" y="76"/>
                    <a:pt x="3" y="78"/>
                    <a:pt x="6" y="7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6" y="88"/>
                    <a:pt x="16" y="91"/>
                    <a:pt x="16" y="94"/>
                  </a:cubicBezTo>
                  <a:cubicBezTo>
                    <a:pt x="16" y="97"/>
                    <a:pt x="16" y="99"/>
                    <a:pt x="17" y="102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10"/>
                    <a:pt x="2" y="112"/>
                    <a:pt x="1" y="115"/>
                  </a:cubicBezTo>
                  <a:cubicBezTo>
                    <a:pt x="0" y="117"/>
                    <a:pt x="1" y="120"/>
                    <a:pt x="2" y="122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5" y="162"/>
                    <a:pt x="28" y="164"/>
                    <a:pt x="32" y="164"/>
                  </a:cubicBezTo>
                  <a:cubicBezTo>
                    <a:pt x="34" y="164"/>
                    <a:pt x="35" y="164"/>
                    <a:pt x="37" y="163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52" y="160"/>
                    <a:pt x="57" y="162"/>
                    <a:pt x="62" y="165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80"/>
                    <a:pt x="64" y="183"/>
                    <a:pt x="65" y="185"/>
                  </a:cubicBezTo>
                  <a:cubicBezTo>
                    <a:pt x="67" y="187"/>
                    <a:pt x="70" y="188"/>
                    <a:pt x="73" y="188"/>
                  </a:cubicBezTo>
                  <a:cubicBezTo>
                    <a:pt x="115" y="188"/>
                    <a:pt x="115" y="188"/>
                    <a:pt x="115" y="188"/>
                  </a:cubicBezTo>
                  <a:cubicBezTo>
                    <a:pt x="121" y="188"/>
                    <a:pt x="125" y="183"/>
                    <a:pt x="125" y="177"/>
                  </a:cubicBezTo>
                  <a:cubicBezTo>
                    <a:pt x="125" y="165"/>
                    <a:pt x="125" y="165"/>
                    <a:pt x="125" y="165"/>
                  </a:cubicBezTo>
                  <a:cubicBezTo>
                    <a:pt x="130" y="162"/>
                    <a:pt x="135" y="160"/>
                    <a:pt x="140" y="156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2" y="164"/>
                    <a:pt x="154" y="164"/>
                    <a:pt x="156" y="164"/>
                  </a:cubicBezTo>
                  <a:cubicBezTo>
                    <a:pt x="159" y="164"/>
                    <a:pt x="163" y="162"/>
                    <a:pt x="164" y="159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7" y="120"/>
                    <a:pt x="187" y="117"/>
                    <a:pt x="187" y="115"/>
                  </a:cubicBezTo>
                  <a:cubicBezTo>
                    <a:pt x="186" y="112"/>
                    <a:pt x="184" y="110"/>
                    <a:pt x="182" y="108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99"/>
                    <a:pt x="171" y="97"/>
                    <a:pt x="171" y="94"/>
                  </a:cubicBezTo>
                  <a:cubicBezTo>
                    <a:pt x="171" y="91"/>
                    <a:pt x="171" y="88"/>
                    <a:pt x="171" y="85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4" y="78"/>
                    <a:pt x="186" y="76"/>
                    <a:pt x="187" y="73"/>
                  </a:cubicBezTo>
                  <a:close/>
                  <a:moveTo>
                    <a:pt x="94" y="138"/>
                  </a:moveTo>
                  <a:cubicBezTo>
                    <a:pt x="69" y="138"/>
                    <a:pt x="50" y="118"/>
                    <a:pt x="50" y="94"/>
                  </a:cubicBezTo>
                  <a:cubicBezTo>
                    <a:pt x="50" y="69"/>
                    <a:pt x="69" y="50"/>
                    <a:pt x="94" y="50"/>
                  </a:cubicBezTo>
                  <a:cubicBezTo>
                    <a:pt x="118" y="50"/>
                    <a:pt x="138" y="69"/>
                    <a:pt x="138" y="94"/>
                  </a:cubicBezTo>
                  <a:cubicBezTo>
                    <a:pt x="138" y="118"/>
                    <a:pt x="118" y="138"/>
                    <a:pt x="94" y="138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20"/>
            <p:cNvSpPr/>
            <p:nvPr/>
          </p:nvSpPr>
          <p:spPr>
            <a:xfrm>
              <a:off x="6743520" y="3760200"/>
              <a:ext cx="244080" cy="244440"/>
            </a:xfrm>
            <a:custGeom>
              <a:avLst/>
              <a:gdLst/>
              <a:ahLst/>
              <a:rect l="l" t="t" r="r" b="b"/>
              <a:pathLst>
                <a:path w="124" h="124">
                  <a:moveTo>
                    <a:pt x="1" y="76"/>
                  </a:moveTo>
                  <a:cubicBezTo>
                    <a:pt x="0" y="77"/>
                    <a:pt x="1" y="79"/>
                    <a:pt x="2" y="81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7" y="107"/>
                    <a:pt x="19" y="108"/>
                    <a:pt x="21" y="108"/>
                  </a:cubicBezTo>
                  <a:cubicBezTo>
                    <a:pt x="23" y="108"/>
                    <a:pt x="24" y="108"/>
                    <a:pt x="25" y="10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5" y="105"/>
                    <a:pt x="38" y="107"/>
                    <a:pt x="42" y="109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21"/>
                    <a:pt x="44" y="122"/>
                  </a:cubicBezTo>
                  <a:cubicBezTo>
                    <a:pt x="45" y="123"/>
                    <a:pt x="46" y="124"/>
                    <a:pt x="48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0" y="124"/>
                    <a:pt x="83" y="121"/>
                    <a:pt x="83" y="11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6" y="107"/>
                    <a:pt x="90" y="105"/>
                    <a:pt x="93" y="103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6" y="108"/>
                    <a:pt x="108" y="107"/>
                    <a:pt x="109" y="105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4" y="79"/>
                    <a:pt x="124" y="77"/>
                    <a:pt x="124" y="76"/>
                  </a:cubicBezTo>
                  <a:cubicBezTo>
                    <a:pt x="123" y="74"/>
                    <a:pt x="122" y="72"/>
                    <a:pt x="121" y="71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5"/>
                    <a:pt x="114" y="64"/>
                    <a:pt x="114" y="62"/>
                  </a:cubicBezTo>
                  <a:cubicBezTo>
                    <a:pt x="114" y="60"/>
                    <a:pt x="113" y="58"/>
                    <a:pt x="113" y="56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1"/>
                    <a:pt x="123" y="50"/>
                    <a:pt x="124" y="48"/>
                  </a:cubicBezTo>
                  <a:cubicBezTo>
                    <a:pt x="124" y="46"/>
                    <a:pt x="124" y="44"/>
                    <a:pt x="123" y="43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8" y="17"/>
                    <a:pt x="106" y="15"/>
                    <a:pt x="103" y="15"/>
                  </a:cubicBezTo>
                  <a:cubicBezTo>
                    <a:pt x="102" y="15"/>
                    <a:pt x="101" y="16"/>
                    <a:pt x="100" y="16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0" y="18"/>
                    <a:pt x="86" y="16"/>
                    <a:pt x="83" y="1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3"/>
                    <a:pt x="80" y="0"/>
                    <a:pt x="7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2" y="3"/>
                    <a:pt x="42" y="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8" y="16"/>
                    <a:pt x="35" y="18"/>
                    <a:pt x="32" y="20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5"/>
                    <a:pt x="21" y="15"/>
                  </a:cubicBezTo>
                  <a:cubicBezTo>
                    <a:pt x="19" y="15"/>
                    <a:pt x="17" y="17"/>
                    <a:pt x="16" y="19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2" y="51"/>
                    <a:pt x="4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8"/>
                    <a:pt x="11" y="60"/>
                    <a:pt x="11" y="62"/>
                  </a:cubicBezTo>
                  <a:cubicBezTo>
                    <a:pt x="11" y="64"/>
                    <a:pt x="11" y="65"/>
                    <a:pt x="11" y="67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2" y="72"/>
                    <a:pt x="1" y="74"/>
                    <a:pt x="1" y="76"/>
                  </a:cubicBezTo>
                  <a:close/>
                  <a:moveTo>
                    <a:pt x="62" y="33"/>
                  </a:moveTo>
                  <a:cubicBezTo>
                    <a:pt x="78" y="33"/>
                    <a:pt x="91" y="46"/>
                    <a:pt x="91" y="62"/>
                  </a:cubicBezTo>
                  <a:cubicBezTo>
                    <a:pt x="91" y="78"/>
                    <a:pt x="78" y="91"/>
                    <a:pt x="62" y="91"/>
                  </a:cubicBezTo>
                  <a:cubicBezTo>
                    <a:pt x="46" y="91"/>
                    <a:pt x="33" y="78"/>
                    <a:pt x="33" y="62"/>
                  </a:cubicBezTo>
                  <a:cubicBezTo>
                    <a:pt x="33" y="46"/>
                    <a:pt x="46" y="33"/>
                    <a:pt x="62" y="3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9" name="CustomShape 21"/>
            <p:cNvSpPr/>
            <p:nvPr/>
          </p:nvSpPr>
          <p:spPr>
            <a:xfrm>
              <a:off x="6882120" y="4002840"/>
              <a:ext cx="167400" cy="168120"/>
            </a:xfrm>
            <a:custGeom>
              <a:avLst/>
              <a:gdLst/>
              <a:ahLst/>
              <a:rect l="l" t="t" r="r" b="b"/>
              <a:pathLst>
                <a:path w="86" h="86">
                  <a:moveTo>
                    <a:pt x="83" y="50"/>
                  </a:moveTo>
                  <a:cubicBezTo>
                    <a:pt x="78" y="47"/>
                    <a:pt x="78" y="47"/>
                    <a:pt x="78" y="47"/>
                  </a:cubicBezTo>
                  <a:cubicBezTo>
                    <a:pt x="78" y="45"/>
                    <a:pt x="78" y="44"/>
                    <a:pt x="78" y="43"/>
                  </a:cubicBezTo>
                  <a:cubicBezTo>
                    <a:pt x="78" y="42"/>
                    <a:pt x="78" y="40"/>
                    <a:pt x="78" y="39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4" y="35"/>
                    <a:pt x="85" y="34"/>
                    <a:pt x="85" y="33"/>
                  </a:cubicBezTo>
                  <a:cubicBezTo>
                    <a:pt x="86" y="32"/>
                    <a:pt x="85" y="31"/>
                    <a:pt x="85" y="3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3" y="11"/>
                    <a:pt x="71" y="11"/>
                  </a:cubicBezTo>
                  <a:cubicBezTo>
                    <a:pt x="70" y="11"/>
                    <a:pt x="70" y="11"/>
                    <a:pt x="69" y="11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3"/>
                    <a:pt x="60" y="12"/>
                    <a:pt x="57" y="11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5" y="0"/>
                    <a:pt x="5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2"/>
                    <a:pt x="29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6" y="12"/>
                    <a:pt x="24" y="13"/>
                    <a:pt x="22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1" y="34"/>
                    <a:pt x="2" y="35"/>
                    <a:pt x="3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2"/>
                    <a:pt x="8" y="43"/>
                  </a:cubicBezTo>
                  <a:cubicBezTo>
                    <a:pt x="8" y="44"/>
                    <a:pt x="8" y="45"/>
                    <a:pt x="8" y="4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1"/>
                    <a:pt x="1" y="52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4"/>
                    <a:pt x="13" y="75"/>
                    <a:pt x="15" y="75"/>
                  </a:cubicBezTo>
                  <a:cubicBezTo>
                    <a:pt x="16" y="75"/>
                    <a:pt x="16" y="75"/>
                    <a:pt x="17" y="7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4" y="73"/>
                    <a:pt x="26" y="74"/>
                    <a:pt x="29" y="75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2"/>
                    <a:pt x="29" y="83"/>
                    <a:pt x="30" y="84"/>
                  </a:cubicBezTo>
                  <a:cubicBezTo>
                    <a:pt x="31" y="85"/>
                    <a:pt x="32" y="86"/>
                    <a:pt x="33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5" y="86"/>
                    <a:pt x="57" y="83"/>
                    <a:pt x="57" y="81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0" y="74"/>
                    <a:pt x="62" y="73"/>
                    <a:pt x="64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0" y="75"/>
                    <a:pt x="70" y="75"/>
                    <a:pt x="71" y="75"/>
                  </a:cubicBezTo>
                  <a:cubicBezTo>
                    <a:pt x="73" y="75"/>
                    <a:pt x="74" y="74"/>
                    <a:pt x="75" y="73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5" y="55"/>
                    <a:pt x="86" y="54"/>
                    <a:pt x="85" y="52"/>
                  </a:cubicBezTo>
                  <a:cubicBezTo>
                    <a:pt x="85" y="51"/>
                    <a:pt x="84" y="50"/>
                    <a:pt x="83" y="50"/>
                  </a:cubicBezTo>
                  <a:close/>
                  <a:moveTo>
                    <a:pt x="43" y="63"/>
                  </a:moveTo>
                  <a:cubicBezTo>
                    <a:pt x="32" y="63"/>
                    <a:pt x="23" y="54"/>
                    <a:pt x="23" y="43"/>
                  </a:cubicBezTo>
                  <a:cubicBezTo>
                    <a:pt x="23" y="32"/>
                    <a:pt x="32" y="23"/>
                    <a:pt x="43" y="23"/>
                  </a:cubicBezTo>
                  <a:cubicBezTo>
                    <a:pt x="54" y="23"/>
                    <a:pt x="63" y="32"/>
                    <a:pt x="63" y="43"/>
                  </a:cubicBezTo>
                  <a:cubicBezTo>
                    <a:pt x="63" y="54"/>
                    <a:pt x="54" y="63"/>
                    <a:pt x="43" y="6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20" name="" descr=""/>
          <p:cNvPicPr/>
          <p:nvPr/>
        </p:nvPicPr>
        <p:blipFill>
          <a:blip r:embed="rId5"/>
          <a:stretch/>
        </p:blipFill>
        <p:spPr>
          <a:xfrm>
            <a:off x="9286560" y="2052000"/>
            <a:ext cx="610920" cy="382320"/>
          </a:xfrm>
          <a:prstGeom prst="rect">
            <a:avLst/>
          </a:prstGeom>
          <a:ln>
            <a:noFill/>
          </a:ln>
        </p:spPr>
      </p:pic>
      <p:sp>
        <p:nvSpPr>
          <p:cNvPr id="621" name="CustomShape 22"/>
          <p:cNvSpPr/>
          <p:nvPr/>
        </p:nvSpPr>
        <p:spPr>
          <a:xfrm>
            <a:off x="863640" y="2233080"/>
            <a:ext cx="4170600" cy="3485520"/>
          </a:xfrm>
          <a:prstGeom prst="flowChartAlternateProcess">
            <a:avLst/>
          </a:prstGeom>
          <a:gradFill rotWithShape="0">
            <a:gsLst>
              <a:gs pos="0">
                <a:srgbClr val="3f4f3d"/>
              </a:gs>
              <a:gs pos="100000">
                <a:srgbClr val="83a67f"/>
              </a:gs>
            </a:gsLst>
            <a:lin ang="1800000"/>
          </a:gra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CustomShape 23"/>
          <p:cNvSpPr/>
          <p:nvPr/>
        </p:nvSpPr>
        <p:spPr>
          <a:xfrm>
            <a:off x="1007640" y="3312000"/>
            <a:ext cx="3918240" cy="147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Si definisce a chi è rivolta la promozione: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- tutti</a:t>
            </a:r>
            <a:br/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- con carta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- senza carta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- specifico cluster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- specifico cliente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623" name="CustomShape 24"/>
          <p:cNvSpPr/>
          <p:nvPr/>
        </p:nvSpPr>
        <p:spPr>
          <a:xfrm>
            <a:off x="6267960" y="4447080"/>
            <a:ext cx="1346400" cy="38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ffffff"/>
                </a:solidFill>
                <a:latin typeface="Arial"/>
                <a:ea typeface="DejaVu Sans"/>
              </a:rPr>
              <a:t>TRIGGER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624" name="CustomShape 25"/>
          <p:cNvSpPr/>
          <p:nvPr/>
        </p:nvSpPr>
        <p:spPr>
          <a:xfrm>
            <a:off x="1979640" y="2520000"/>
            <a:ext cx="1830240" cy="69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ffffff"/>
                </a:solidFill>
                <a:latin typeface="Arial"/>
                <a:ea typeface="DejaVu Sans"/>
              </a:rPr>
              <a:t>WHO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625" name="CustomShape 26"/>
          <p:cNvSpPr/>
          <p:nvPr/>
        </p:nvSpPr>
        <p:spPr>
          <a:xfrm>
            <a:off x="7702200" y="3780000"/>
            <a:ext cx="173556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66b3"/>
                </a:solidFill>
                <a:latin typeface="Arial"/>
                <a:ea typeface="DejaVu Sans"/>
              </a:rPr>
              <a:t>ACTION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177_25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627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628" name="CustomShape 2"/>
          <p:cNvSpPr/>
          <p:nvPr/>
        </p:nvSpPr>
        <p:spPr>
          <a:xfrm>
            <a:off x="841320" y="987480"/>
            <a:ext cx="10503720" cy="196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CustomShape 3"/>
          <p:cNvSpPr/>
          <p:nvPr/>
        </p:nvSpPr>
        <p:spPr>
          <a:xfrm>
            <a:off x="6221160" y="1470600"/>
            <a:ext cx="2590560" cy="2046240"/>
          </a:xfrm>
          <a:custGeom>
            <a:avLst/>
            <a:gdLst/>
            <a:ahLst/>
            <a:rect l="l" t="t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CustomShape 4"/>
          <p:cNvSpPr/>
          <p:nvPr/>
        </p:nvSpPr>
        <p:spPr>
          <a:xfrm>
            <a:off x="8562240" y="1470600"/>
            <a:ext cx="2303280" cy="2142360"/>
          </a:xfrm>
          <a:custGeom>
            <a:avLst/>
            <a:gdLst/>
            <a:ahLst/>
            <a:rect l="l" t="t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gradFill rotWithShape="0"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CustomShape 5"/>
          <p:cNvSpPr/>
          <p:nvPr/>
        </p:nvSpPr>
        <p:spPr>
          <a:xfrm>
            <a:off x="9198360" y="3156120"/>
            <a:ext cx="1810440" cy="2750760"/>
          </a:xfrm>
          <a:custGeom>
            <a:avLst/>
            <a:gdLst/>
            <a:ahLst/>
            <a:rect l="l" t="t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CustomShape 6"/>
          <p:cNvSpPr/>
          <p:nvPr/>
        </p:nvSpPr>
        <p:spPr>
          <a:xfrm>
            <a:off x="7108920" y="4816080"/>
            <a:ext cx="2863800" cy="1586520"/>
          </a:xfrm>
          <a:custGeom>
            <a:avLst/>
            <a:gdLst/>
            <a:ahLst/>
            <a:rect l="l" t="t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CustomShape 7"/>
          <p:cNvSpPr/>
          <p:nvPr/>
        </p:nvSpPr>
        <p:spPr>
          <a:xfrm>
            <a:off x="6077880" y="3062880"/>
            <a:ext cx="1805760" cy="2843640"/>
          </a:xfrm>
          <a:custGeom>
            <a:avLst/>
            <a:gdLst/>
            <a:ahLst/>
            <a:rect l="l" t="t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34" name="Group 8"/>
          <p:cNvGrpSpPr/>
          <p:nvPr/>
        </p:nvGrpSpPr>
        <p:grpSpPr>
          <a:xfrm>
            <a:off x="7016040" y="1922400"/>
            <a:ext cx="1239120" cy="950400"/>
            <a:chOff x="7016040" y="1922400"/>
            <a:chExt cx="1239120" cy="950400"/>
          </a:xfrm>
        </p:grpSpPr>
        <p:sp>
          <p:nvSpPr>
            <p:cNvPr id="635" name="CustomShape 9"/>
            <p:cNvSpPr/>
            <p:nvPr/>
          </p:nvSpPr>
          <p:spPr>
            <a:xfrm>
              <a:off x="7398720" y="192240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6" name="CustomShape 10"/>
            <p:cNvSpPr/>
            <p:nvPr/>
          </p:nvSpPr>
          <p:spPr>
            <a:xfrm>
              <a:off x="7016040" y="2482920"/>
              <a:ext cx="123912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WHO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37" name="Group 11"/>
          <p:cNvGrpSpPr/>
          <p:nvPr/>
        </p:nvGrpSpPr>
        <p:grpSpPr>
          <a:xfrm>
            <a:off x="9101520" y="2410920"/>
            <a:ext cx="1476000" cy="633600"/>
            <a:chOff x="9101520" y="2410920"/>
            <a:chExt cx="1476000" cy="633600"/>
          </a:xfrm>
        </p:grpSpPr>
        <p:sp>
          <p:nvSpPr>
            <p:cNvPr id="638" name="CustomShape 12"/>
            <p:cNvSpPr/>
            <p:nvPr/>
          </p:nvSpPr>
          <p:spPr>
            <a:xfrm>
              <a:off x="9101520" y="2410920"/>
              <a:ext cx="147600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ACTION &amp; TARGET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639" name="Group 13"/>
          <p:cNvGrpSpPr/>
          <p:nvPr/>
        </p:nvGrpSpPr>
        <p:grpSpPr>
          <a:xfrm>
            <a:off x="9661320" y="4626000"/>
            <a:ext cx="987840" cy="389880"/>
            <a:chOff x="9661320" y="4626000"/>
            <a:chExt cx="987840" cy="389880"/>
          </a:xfrm>
        </p:grpSpPr>
        <p:sp>
          <p:nvSpPr>
            <p:cNvPr id="640" name="CustomShape 14"/>
            <p:cNvSpPr/>
            <p:nvPr/>
          </p:nvSpPr>
          <p:spPr>
            <a:xfrm>
              <a:off x="9661320" y="4626000"/>
              <a:ext cx="98784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WHEN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41" name="Group 15"/>
          <p:cNvGrpSpPr/>
          <p:nvPr/>
        </p:nvGrpSpPr>
        <p:grpSpPr>
          <a:xfrm>
            <a:off x="7934400" y="5239080"/>
            <a:ext cx="1229760" cy="879480"/>
            <a:chOff x="7934400" y="5239080"/>
            <a:chExt cx="1229760" cy="879480"/>
          </a:xfrm>
        </p:grpSpPr>
        <p:sp>
          <p:nvSpPr>
            <p:cNvPr id="642" name="CustomShape 16"/>
            <p:cNvSpPr/>
            <p:nvPr/>
          </p:nvSpPr>
          <p:spPr>
            <a:xfrm>
              <a:off x="7934400" y="5728680"/>
              <a:ext cx="122976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WHERE</a:t>
              </a: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643" name="CustomShape 17"/>
            <p:cNvSpPr/>
            <p:nvPr/>
          </p:nvSpPr>
          <p:spPr>
            <a:xfrm>
              <a:off x="8348400" y="523908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44" name="" descr=""/>
          <p:cNvPicPr/>
          <p:nvPr/>
        </p:nvPicPr>
        <p:blipFill>
          <a:blip r:embed="rId2"/>
          <a:stretch/>
        </p:blipFill>
        <p:spPr>
          <a:xfrm>
            <a:off x="7270920" y="1962720"/>
            <a:ext cx="629280" cy="515880"/>
          </a:xfrm>
          <a:prstGeom prst="rect">
            <a:avLst/>
          </a:prstGeom>
          <a:ln>
            <a:noFill/>
          </a:ln>
        </p:spPr>
      </p:pic>
      <p:pic>
        <p:nvPicPr>
          <p:cNvPr id="645" name="" descr=""/>
          <p:cNvPicPr/>
          <p:nvPr/>
        </p:nvPicPr>
        <p:blipFill>
          <a:blip r:embed="rId3"/>
          <a:stretch/>
        </p:blipFill>
        <p:spPr>
          <a:xfrm>
            <a:off x="9809640" y="4050000"/>
            <a:ext cx="623520" cy="570600"/>
          </a:xfrm>
          <a:prstGeom prst="rect">
            <a:avLst/>
          </a:prstGeom>
          <a:ln>
            <a:noFill/>
          </a:ln>
        </p:spPr>
      </p:pic>
      <p:pic>
        <p:nvPicPr>
          <p:cNvPr id="646" name="" descr=""/>
          <p:cNvPicPr/>
          <p:nvPr/>
        </p:nvPicPr>
        <p:blipFill>
          <a:blip r:embed="rId4"/>
          <a:stretch/>
        </p:blipFill>
        <p:spPr>
          <a:xfrm>
            <a:off x="8282880" y="5220000"/>
            <a:ext cx="494640" cy="570600"/>
          </a:xfrm>
          <a:prstGeom prst="rect">
            <a:avLst/>
          </a:prstGeom>
          <a:ln>
            <a:noFill/>
          </a:ln>
        </p:spPr>
      </p:pic>
      <p:grpSp>
        <p:nvGrpSpPr>
          <p:cNvPr id="647" name="Group 18"/>
          <p:cNvGrpSpPr/>
          <p:nvPr/>
        </p:nvGrpSpPr>
        <p:grpSpPr>
          <a:xfrm>
            <a:off x="6481080" y="3724200"/>
            <a:ext cx="568440" cy="590400"/>
            <a:chOff x="6481080" y="3724200"/>
            <a:chExt cx="568440" cy="590400"/>
          </a:xfrm>
        </p:grpSpPr>
        <p:sp>
          <p:nvSpPr>
            <p:cNvPr id="648" name="CustomShape 19"/>
            <p:cNvSpPr/>
            <p:nvPr/>
          </p:nvSpPr>
          <p:spPr>
            <a:xfrm>
              <a:off x="6481080" y="3940560"/>
              <a:ext cx="370800" cy="374040"/>
            </a:xfrm>
            <a:custGeom>
              <a:avLst/>
              <a:gdLst/>
              <a:ahLst/>
              <a:rect l="l" t="t" r="r" b="b"/>
              <a:pathLst>
                <a:path w="187" h="188">
                  <a:moveTo>
                    <a:pt x="187" y="73"/>
                  </a:moveTo>
                  <a:cubicBezTo>
                    <a:pt x="187" y="70"/>
                    <a:pt x="187" y="68"/>
                    <a:pt x="186" y="65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25"/>
                    <a:pt x="159" y="23"/>
                    <a:pt x="156" y="23"/>
                  </a:cubicBezTo>
                  <a:cubicBezTo>
                    <a:pt x="154" y="23"/>
                    <a:pt x="152" y="24"/>
                    <a:pt x="151" y="25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35" y="28"/>
                    <a:pt x="130" y="25"/>
                    <a:pt x="125" y="2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5"/>
                    <a:pt x="121" y="0"/>
                    <a:pt x="11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0"/>
                    <a:pt x="62" y="5"/>
                    <a:pt x="62" y="10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7" y="25"/>
                    <a:pt x="52" y="28"/>
                    <a:pt x="48" y="31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4"/>
                    <a:pt x="34" y="23"/>
                    <a:pt x="32" y="23"/>
                  </a:cubicBezTo>
                  <a:cubicBezTo>
                    <a:pt x="28" y="23"/>
                    <a:pt x="25" y="25"/>
                    <a:pt x="23" y="29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8"/>
                    <a:pt x="0" y="70"/>
                    <a:pt x="1" y="73"/>
                  </a:cubicBezTo>
                  <a:cubicBezTo>
                    <a:pt x="2" y="76"/>
                    <a:pt x="3" y="78"/>
                    <a:pt x="6" y="7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6" y="88"/>
                    <a:pt x="16" y="91"/>
                    <a:pt x="16" y="94"/>
                  </a:cubicBezTo>
                  <a:cubicBezTo>
                    <a:pt x="16" y="97"/>
                    <a:pt x="16" y="99"/>
                    <a:pt x="17" y="102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10"/>
                    <a:pt x="2" y="112"/>
                    <a:pt x="1" y="115"/>
                  </a:cubicBezTo>
                  <a:cubicBezTo>
                    <a:pt x="0" y="117"/>
                    <a:pt x="1" y="120"/>
                    <a:pt x="2" y="122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5" y="162"/>
                    <a:pt x="28" y="164"/>
                    <a:pt x="32" y="164"/>
                  </a:cubicBezTo>
                  <a:cubicBezTo>
                    <a:pt x="34" y="164"/>
                    <a:pt x="35" y="164"/>
                    <a:pt x="37" y="163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52" y="160"/>
                    <a:pt x="57" y="162"/>
                    <a:pt x="62" y="165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80"/>
                    <a:pt x="64" y="183"/>
                    <a:pt x="65" y="185"/>
                  </a:cubicBezTo>
                  <a:cubicBezTo>
                    <a:pt x="67" y="187"/>
                    <a:pt x="70" y="188"/>
                    <a:pt x="73" y="188"/>
                  </a:cubicBezTo>
                  <a:cubicBezTo>
                    <a:pt x="115" y="188"/>
                    <a:pt x="115" y="188"/>
                    <a:pt x="115" y="188"/>
                  </a:cubicBezTo>
                  <a:cubicBezTo>
                    <a:pt x="121" y="188"/>
                    <a:pt x="125" y="183"/>
                    <a:pt x="125" y="177"/>
                  </a:cubicBezTo>
                  <a:cubicBezTo>
                    <a:pt x="125" y="165"/>
                    <a:pt x="125" y="165"/>
                    <a:pt x="125" y="165"/>
                  </a:cubicBezTo>
                  <a:cubicBezTo>
                    <a:pt x="130" y="162"/>
                    <a:pt x="135" y="160"/>
                    <a:pt x="140" y="156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2" y="164"/>
                    <a:pt x="154" y="164"/>
                    <a:pt x="156" y="164"/>
                  </a:cubicBezTo>
                  <a:cubicBezTo>
                    <a:pt x="159" y="164"/>
                    <a:pt x="163" y="162"/>
                    <a:pt x="164" y="159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7" y="120"/>
                    <a:pt x="187" y="117"/>
                    <a:pt x="187" y="115"/>
                  </a:cubicBezTo>
                  <a:cubicBezTo>
                    <a:pt x="186" y="112"/>
                    <a:pt x="184" y="110"/>
                    <a:pt x="182" y="108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99"/>
                    <a:pt x="171" y="97"/>
                    <a:pt x="171" y="94"/>
                  </a:cubicBezTo>
                  <a:cubicBezTo>
                    <a:pt x="171" y="91"/>
                    <a:pt x="171" y="88"/>
                    <a:pt x="171" y="85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4" y="78"/>
                    <a:pt x="186" y="76"/>
                    <a:pt x="187" y="73"/>
                  </a:cubicBezTo>
                  <a:close/>
                  <a:moveTo>
                    <a:pt x="94" y="138"/>
                  </a:moveTo>
                  <a:cubicBezTo>
                    <a:pt x="69" y="138"/>
                    <a:pt x="50" y="118"/>
                    <a:pt x="50" y="94"/>
                  </a:cubicBezTo>
                  <a:cubicBezTo>
                    <a:pt x="50" y="69"/>
                    <a:pt x="69" y="50"/>
                    <a:pt x="94" y="50"/>
                  </a:cubicBezTo>
                  <a:cubicBezTo>
                    <a:pt x="118" y="50"/>
                    <a:pt x="138" y="69"/>
                    <a:pt x="138" y="94"/>
                  </a:cubicBezTo>
                  <a:cubicBezTo>
                    <a:pt x="138" y="118"/>
                    <a:pt x="118" y="138"/>
                    <a:pt x="94" y="138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9" name="CustomShape 20"/>
            <p:cNvSpPr/>
            <p:nvPr/>
          </p:nvSpPr>
          <p:spPr>
            <a:xfrm>
              <a:off x="6743520" y="3724200"/>
              <a:ext cx="244080" cy="244440"/>
            </a:xfrm>
            <a:custGeom>
              <a:avLst/>
              <a:gdLst/>
              <a:ahLst/>
              <a:rect l="l" t="t" r="r" b="b"/>
              <a:pathLst>
                <a:path w="124" h="124">
                  <a:moveTo>
                    <a:pt x="1" y="76"/>
                  </a:moveTo>
                  <a:cubicBezTo>
                    <a:pt x="0" y="77"/>
                    <a:pt x="1" y="79"/>
                    <a:pt x="2" y="81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7" y="107"/>
                    <a:pt x="19" y="108"/>
                    <a:pt x="21" y="108"/>
                  </a:cubicBezTo>
                  <a:cubicBezTo>
                    <a:pt x="23" y="108"/>
                    <a:pt x="24" y="108"/>
                    <a:pt x="25" y="10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5" y="105"/>
                    <a:pt x="38" y="107"/>
                    <a:pt x="42" y="109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21"/>
                    <a:pt x="44" y="122"/>
                  </a:cubicBezTo>
                  <a:cubicBezTo>
                    <a:pt x="45" y="123"/>
                    <a:pt x="46" y="124"/>
                    <a:pt x="48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0" y="124"/>
                    <a:pt x="83" y="121"/>
                    <a:pt x="83" y="11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6" y="107"/>
                    <a:pt x="90" y="105"/>
                    <a:pt x="93" y="103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6" y="108"/>
                    <a:pt x="108" y="107"/>
                    <a:pt x="109" y="105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4" y="79"/>
                    <a:pt x="124" y="77"/>
                    <a:pt x="124" y="76"/>
                  </a:cubicBezTo>
                  <a:cubicBezTo>
                    <a:pt x="123" y="74"/>
                    <a:pt x="122" y="72"/>
                    <a:pt x="121" y="71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5"/>
                    <a:pt x="114" y="64"/>
                    <a:pt x="114" y="62"/>
                  </a:cubicBezTo>
                  <a:cubicBezTo>
                    <a:pt x="114" y="60"/>
                    <a:pt x="113" y="58"/>
                    <a:pt x="113" y="56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1"/>
                    <a:pt x="123" y="50"/>
                    <a:pt x="124" y="48"/>
                  </a:cubicBezTo>
                  <a:cubicBezTo>
                    <a:pt x="124" y="46"/>
                    <a:pt x="124" y="44"/>
                    <a:pt x="123" y="43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8" y="17"/>
                    <a:pt x="106" y="15"/>
                    <a:pt x="103" y="15"/>
                  </a:cubicBezTo>
                  <a:cubicBezTo>
                    <a:pt x="102" y="15"/>
                    <a:pt x="101" y="16"/>
                    <a:pt x="100" y="16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0" y="18"/>
                    <a:pt x="86" y="16"/>
                    <a:pt x="83" y="1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3"/>
                    <a:pt x="80" y="0"/>
                    <a:pt x="7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2" y="3"/>
                    <a:pt x="42" y="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8" y="16"/>
                    <a:pt x="35" y="18"/>
                    <a:pt x="32" y="20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5"/>
                    <a:pt x="21" y="15"/>
                  </a:cubicBezTo>
                  <a:cubicBezTo>
                    <a:pt x="19" y="15"/>
                    <a:pt x="17" y="17"/>
                    <a:pt x="16" y="19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2" y="51"/>
                    <a:pt x="4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8"/>
                    <a:pt x="11" y="60"/>
                    <a:pt x="11" y="62"/>
                  </a:cubicBezTo>
                  <a:cubicBezTo>
                    <a:pt x="11" y="64"/>
                    <a:pt x="11" y="65"/>
                    <a:pt x="11" y="67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2" y="72"/>
                    <a:pt x="1" y="74"/>
                    <a:pt x="1" y="76"/>
                  </a:cubicBezTo>
                  <a:close/>
                  <a:moveTo>
                    <a:pt x="62" y="33"/>
                  </a:moveTo>
                  <a:cubicBezTo>
                    <a:pt x="78" y="33"/>
                    <a:pt x="91" y="46"/>
                    <a:pt x="91" y="62"/>
                  </a:cubicBezTo>
                  <a:cubicBezTo>
                    <a:pt x="91" y="78"/>
                    <a:pt x="78" y="91"/>
                    <a:pt x="62" y="91"/>
                  </a:cubicBezTo>
                  <a:cubicBezTo>
                    <a:pt x="46" y="91"/>
                    <a:pt x="33" y="78"/>
                    <a:pt x="33" y="62"/>
                  </a:cubicBezTo>
                  <a:cubicBezTo>
                    <a:pt x="33" y="46"/>
                    <a:pt x="46" y="33"/>
                    <a:pt x="62" y="3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0" name="CustomShape 21"/>
            <p:cNvSpPr/>
            <p:nvPr/>
          </p:nvSpPr>
          <p:spPr>
            <a:xfrm>
              <a:off x="6882120" y="3966840"/>
              <a:ext cx="167400" cy="168120"/>
            </a:xfrm>
            <a:custGeom>
              <a:avLst/>
              <a:gdLst/>
              <a:ahLst/>
              <a:rect l="l" t="t" r="r" b="b"/>
              <a:pathLst>
                <a:path w="86" h="86">
                  <a:moveTo>
                    <a:pt x="83" y="50"/>
                  </a:moveTo>
                  <a:cubicBezTo>
                    <a:pt x="78" y="47"/>
                    <a:pt x="78" y="47"/>
                    <a:pt x="78" y="47"/>
                  </a:cubicBezTo>
                  <a:cubicBezTo>
                    <a:pt x="78" y="45"/>
                    <a:pt x="78" y="44"/>
                    <a:pt x="78" y="43"/>
                  </a:cubicBezTo>
                  <a:cubicBezTo>
                    <a:pt x="78" y="42"/>
                    <a:pt x="78" y="40"/>
                    <a:pt x="78" y="39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4" y="35"/>
                    <a:pt x="85" y="34"/>
                    <a:pt x="85" y="33"/>
                  </a:cubicBezTo>
                  <a:cubicBezTo>
                    <a:pt x="86" y="32"/>
                    <a:pt x="85" y="31"/>
                    <a:pt x="85" y="3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3" y="11"/>
                    <a:pt x="71" y="11"/>
                  </a:cubicBezTo>
                  <a:cubicBezTo>
                    <a:pt x="70" y="11"/>
                    <a:pt x="70" y="11"/>
                    <a:pt x="69" y="11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3"/>
                    <a:pt x="60" y="12"/>
                    <a:pt x="57" y="11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5" y="0"/>
                    <a:pt x="5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2"/>
                    <a:pt x="29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6" y="12"/>
                    <a:pt x="24" y="13"/>
                    <a:pt x="22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1" y="34"/>
                    <a:pt x="2" y="35"/>
                    <a:pt x="3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2"/>
                    <a:pt x="8" y="43"/>
                  </a:cubicBezTo>
                  <a:cubicBezTo>
                    <a:pt x="8" y="44"/>
                    <a:pt x="8" y="45"/>
                    <a:pt x="8" y="4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1"/>
                    <a:pt x="1" y="52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4"/>
                    <a:pt x="13" y="75"/>
                    <a:pt x="15" y="75"/>
                  </a:cubicBezTo>
                  <a:cubicBezTo>
                    <a:pt x="16" y="75"/>
                    <a:pt x="16" y="75"/>
                    <a:pt x="17" y="7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4" y="73"/>
                    <a:pt x="26" y="74"/>
                    <a:pt x="29" y="75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2"/>
                    <a:pt x="29" y="83"/>
                    <a:pt x="30" y="84"/>
                  </a:cubicBezTo>
                  <a:cubicBezTo>
                    <a:pt x="31" y="85"/>
                    <a:pt x="32" y="86"/>
                    <a:pt x="33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5" y="86"/>
                    <a:pt x="57" y="83"/>
                    <a:pt x="57" y="81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0" y="74"/>
                    <a:pt x="62" y="73"/>
                    <a:pt x="64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0" y="75"/>
                    <a:pt x="70" y="75"/>
                    <a:pt x="71" y="75"/>
                  </a:cubicBezTo>
                  <a:cubicBezTo>
                    <a:pt x="73" y="75"/>
                    <a:pt x="74" y="74"/>
                    <a:pt x="75" y="73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5" y="55"/>
                    <a:pt x="86" y="54"/>
                    <a:pt x="85" y="52"/>
                  </a:cubicBezTo>
                  <a:cubicBezTo>
                    <a:pt x="85" y="51"/>
                    <a:pt x="84" y="50"/>
                    <a:pt x="83" y="50"/>
                  </a:cubicBezTo>
                  <a:close/>
                  <a:moveTo>
                    <a:pt x="43" y="63"/>
                  </a:moveTo>
                  <a:cubicBezTo>
                    <a:pt x="32" y="63"/>
                    <a:pt x="23" y="54"/>
                    <a:pt x="23" y="43"/>
                  </a:cubicBezTo>
                  <a:cubicBezTo>
                    <a:pt x="23" y="32"/>
                    <a:pt x="32" y="23"/>
                    <a:pt x="43" y="23"/>
                  </a:cubicBezTo>
                  <a:cubicBezTo>
                    <a:pt x="54" y="23"/>
                    <a:pt x="63" y="32"/>
                    <a:pt x="63" y="43"/>
                  </a:cubicBezTo>
                  <a:cubicBezTo>
                    <a:pt x="63" y="54"/>
                    <a:pt x="54" y="63"/>
                    <a:pt x="43" y="6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51" name="" descr=""/>
          <p:cNvPicPr/>
          <p:nvPr/>
        </p:nvPicPr>
        <p:blipFill>
          <a:blip r:embed="rId5"/>
          <a:stretch/>
        </p:blipFill>
        <p:spPr>
          <a:xfrm>
            <a:off x="9286560" y="2016000"/>
            <a:ext cx="610920" cy="382320"/>
          </a:xfrm>
          <a:prstGeom prst="rect">
            <a:avLst/>
          </a:prstGeom>
          <a:ln>
            <a:noFill/>
          </a:ln>
        </p:spPr>
      </p:pic>
      <p:sp>
        <p:nvSpPr>
          <p:cNvPr id="652" name="CustomShape 22"/>
          <p:cNvSpPr/>
          <p:nvPr/>
        </p:nvSpPr>
        <p:spPr>
          <a:xfrm>
            <a:off x="863640" y="2197080"/>
            <a:ext cx="4170600" cy="3485520"/>
          </a:xfrm>
          <a:prstGeom prst="flowChartAlternateProcess">
            <a:avLst/>
          </a:prstGeom>
          <a:gradFill rotWithShape="0"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23"/>
          <p:cNvSpPr/>
          <p:nvPr/>
        </p:nvSpPr>
        <p:spPr>
          <a:xfrm>
            <a:off x="1043640" y="3780000"/>
            <a:ext cx="39182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Sconto a valore, in percentuale, articolo gratis, sconta ultimo, assegna punto, stampa voucher...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654" name="CustomShape 24"/>
          <p:cNvSpPr/>
          <p:nvPr/>
        </p:nvSpPr>
        <p:spPr>
          <a:xfrm>
            <a:off x="6267960" y="4411080"/>
            <a:ext cx="1346400" cy="38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ffffff"/>
                </a:solidFill>
                <a:latin typeface="Arial"/>
                <a:ea typeface="DejaVu Sans"/>
              </a:rPr>
              <a:t>TRIGGER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655" name="CustomShape 25"/>
          <p:cNvSpPr/>
          <p:nvPr/>
        </p:nvSpPr>
        <p:spPr>
          <a:xfrm>
            <a:off x="1655640" y="2376000"/>
            <a:ext cx="2694240" cy="118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ffffff"/>
                </a:solidFill>
                <a:latin typeface="Arial"/>
                <a:ea typeface="DejaVu Sans"/>
              </a:rPr>
              <a:t>ACTION &amp; TARGET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656" name="CustomShape 26"/>
          <p:cNvSpPr/>
          <p:nvPr/>
        </p:nvSpPr>
        <p:spPr>
          <a:xfrm>
            <a:off x="7702200" y="3744360"/>
            <a:ext cx="173556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66b3"/>
                </a:solidFill>
                <a:latin typeface="Arial"/>
                <a:ea typeface="DejaVu Sans"/>
              </a:rPr>
              <a:t>ACTION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Picture 177_26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658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659" name="CustomShape 2"/>
          <p:cNvSpPr/>
          <p:nvPr/>
        </p:nvSpPr>
        <p:spPr>
          <a:xfrm>
            <a:off x="6221160" y="1470600"/>
            <a:ext cx="2590560" cy="2046240"/>
          </a:xfrm>
          <a:custGeom>
            <a:avLst/>
            <a:gdLst/>
            <a:ahLst/>
            <a:rect l="l" t="t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3"/>
          <p:cNvSpPr/>
          <p:nvPr/>
        </p:nvSpPr>
        <p:spPr>
          <a:xfrm>
            <a:off x="8562240" y="1470600"/>
            <a:ext cx="2303280" cy="2142360"/>
          </a:xfrm>
          <a:custGeom>
            <a:avLst/>
            <a:gdLst/>
            <a:ahLst/>
            <a:rect l="l" t="t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4"/>
          <p:cNvSpPr/>
          <p:nvPr/>
        </p:nvSpPr>
        <p:spPr>
          <a:xfrm>
            <a:off x="9198360" y="3156120"/>
            <a:ext cx="1810440" cy="2750760"/>
          </a:xfrm>
          <a:custGeom>
            <a:avLst/>
            <a:gdLst/>
            <a:ahLst/>
            <a:rect l="l" t="t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gradFill rotWithShape="0">
            <a:gsLst>
              <a:gs pos="0">
                <a:srgbClr val="204a87"/>
              </a:gs>
              <a:gs pos="100000">
                <a:srgbClr val="729fcf"/>
              </a:gs>
            </a:gsLst>
            <a:lin ang="45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5"/>
          <p:cNvSpPr/>
          <p:nvPr/>
        </p:nvSpPr>
        <p:spPr>
          <a:xfrm>
            <a:off x="7108920" y="4816080"/>
            <a:ext cx="2863800" cy="1586520"/>
          </a:xfrm>
          <a:custGeom>
            <a:avLst/>
            <a:gdLst/>
            <a:ahLst/>
            <a:rect l="l" t="t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6"/>
          <p:cNvSpPr/>
          <p:nvPr/>
        </p:nvSpPr>
        <p:spPr>
          <a:xfrm>
            <a:off x="6077880" y="3062880"/>
            <a:ext cx="1805760" cy="2843640"/>
          </a:xfrm>
          <a:custGeom>
            <a:avLst/>
            <a:gdLst/>
            <a:ahLst/>
            <a:rect l="l" t="t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64" name="Group 7"/>
          <p:cNvGrpSpPr/>
          <p:nvPr/>
        </p:nvGrpSpPr>
        <p:grpSpPr>
          <a:xfrm>
            <a:off x="7016040" y="1922400"/>
            <a:ext cx="1239120" cy="950400"/>
            <a:chOff x="7016040" y="1922400"/>
            <a:chExt cx="1239120" cy="950400"/>
          </a:xfrm>
        </p:grpSpPr>
        <p:sp>
          <p:nvSpPr>
            <p:cNvPr id="665" name="CustomShape 8"/>
            <p:cNvSpPr/>
            <p:nvPr/>
          </p:nvSpPr>
          <p:spPr>
            <a:xfrm>
              <a:off x="7398720" y="192240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6" name="CustomShape 9"/>
            <p:cNvSpPr/>
            <p:nvPr/>
          </p:nvSpPr>
          <p:spPr>
            <a:xfrm>
              <a:off x="7016040" y="2482920"/>
              <a:ext cx="123912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WHO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67" name="Group 10"/>
          <p:cNvGrpSpPr/>
          <p:nvPr/>
        </p:nvGrpSpPr>
        <p:grpSpPr>
          <a:xfrm>
            <a:off x="9101520" y="2410920"/>
            <a:ext cx="1476000" cy="633600"/>
            <a:chOff x="9101520" y="2410920"/>
            <a:chExt cx="1476000" cy="633600"/>
          </a:xfrm>
        </p:grpSpPr>
        <p:sp>
          <p:nvSpPr>
            <p:cNvPr id="668" name="CustomShape 11"/>
            <p:cNvSpPr/>
            <p:nvPr/>
          </p:nvSpPr>
          <p:spPr>
            <a:xfrm>
              <a:off x="9101520" y="2410920"/>
              <a:ext cx="147600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ACTION &amp; TARGET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669" name="Group 12"/>
          <p:cNvGrpSpPr/>
          <p:nvPr/>
        </p:nvGrpSpPr>
        <p:grpSpPr>
          <a:xfrm>
            <a:off x="9661320" y="4626000"/>
            <a:ext cx="987840" cy="389880"/>
            <a:chOff x="9661320" y="4626000"/>
            <a:chExt cx="987840" cy="389880"/>
          </a:xfrm>
        </p:grpSpPr>
        <p:sp>
          <p:nvSpPr>
            <p:cNvPr id="670" name="CustomShape 13"/>
            <p:cNvSpPr/>
            <p:nvPr/>
          </p:nvSpPr>
          <p:spPr>
            <a:xfrm>
              <a:off x="9661320" y="4626000"/>
              <a:ext cx="98784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WHEN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71" name="Group 14"/>
          <p:cNvGrpSpPr/>
          <p:nvPr/>
        </p:nvGrpSpPr>
        <p:grpSpPr>
          <a:xfrm>
            <a:off x="7934400" y="5239080"/>
            <a:ext cx="1229760" cy="879480"/>
            <a:chOff x="7934400" y="5239080"/>
            <a:chExt cx="1229760" cy="879480"/>
          </a:xfrm>
        </p:grpSpPr>
        <p:sp>
          <p:nvSpPr>
            <p:cNvPr id="672" name="CustomShape 15"/>
            <p:cNvSpPr/>
            <p:nvPr/>
          </p:nvSpPr>
          <p:spPr>
            <a:xfrm>
              <a:off x="7934400" y="5728680"/>
              <a:ext cx="122976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WHERE</a:t>
              </a: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673" name="CustomShape 16"/>
            <p:cNvSpPr/>
            <p:nvPr/>
          </p:nvSpPr>
          <p:spPr>
            <a:xfrm>
              <a:off x="8348400" y="523908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74" name="" descr=""/>
          <p:cNvPicPr/>
          <p:nvPr/>
        </p:nvPicPr>
        <p:blipFill>
          <a:blip r:embed="rId2"/>
          <a:stretch/>
        </p:blipFill>
        <p:spPr>
          <a:xfrm>
            <a:off x="7270920" y="1962720"/>
            <a:ext cx="629280" cy="515880"/>
          </a:xfrm>
          <a:prstGeom prst="rect">
            <a:avLst/>
          </a:prstGeom>
          <a:ln>
            <a:noFill/>
          </a:ln>
        </p:spPr>
      </p:pic>
      <p:pic>
        <p:nvPicPr>
          <p:cNvPr id="675" name="" descr=""/>
          <p:cNvPicPr/>
          <p:nvPr/>
        </p:nvPicPr>
        <p:blipFill>
          <a:blip r:embed="rId3"/>
          <a:stretch/>
        </p:blipFill>
        <p:spPr>
          <a:xfrm>
            <a:off x="9809640" y="4050000"/>
            <a:ext cx="623520" cy="570600"/>
          </a:xfrm>
          <a:prstGeom prst="rect">
            <a:avLst/>
          </a:prstGeom>
          <a:ln>
            <a:noFill/>
          </a:ln>
        </p:spPr>
      </p:pic>
      <p:pic>
        <p:nvPicPr>
          <p:cNvPr id="676" name="" descr=""/>
          <p:cNvPicPr/>
          <p:nvPr/>
        </p:nvPicPr>
        <p:blipFill>
          <a:blip r:embed="rId4"/>
          <a:stretch/>
        </p:blipFill>
        <p:spPr>
          <a:xfrm>
            <a:off x="8282880" y="5220000"/>
            <a:ext cx="494640" cy="570600"/>
          </a:xfrm>
          <a:prstGeom prst="rect">
            <a:avLst/>
          </a:prstGeom>
          <a:ln>
            <a:noFill/>
          </a:ln>
        </p:spPr>
      </p:pic>
      <p:grpSp>
        <p:nvGrpSpPr>
          <p:cNvPr id="677" name="Group 17"/>
          <p:cNvGrpSpPr/>
          <p:nvPr/>
        </p:nvGrpSpPr>
        <p:grpSpPr>
          <a:xfrm>
            <a:off x="6481080" y="3724200"/>
            <a:ext cx="568440" cy="590400"/>
            <a:chOff x="6481080" y="3724200"/>
            <a:chExt cx="568440" cy="590400"/>
          </a:xfrm>
        </p:grpSpPr>
        <p:sp>
          <p:nvSpPr>
            <p:cNvPr id="678" name="CustomShape 18"/>
            <p:cNvSpPr/>
            <p:nvPr/>
          </p:nvSpPr>
          <p:spPr>
            <a:xfrm>
              <a:off x="6481080" y="3940560"/>
              <a:ext cx="370800" cy="374040"/>
            </a:xfrm>
            <a:custGeom>
              <a:avLst/>
              <a:gdLst/>
              <a:ahLst/>
              <a:rect l="l" t="t" r="r" b="b"/>
              <a:pathLst>
                <a:path w="187" h="188">
                  <a:moveTo>
                    <a:pt x="187" y="73"/>
                  </a:moveTo>
                  <a:cubicBezTo>
                    <a:pt x="187" y="70"/>
                    <a:pt x="187" y="68"/>
                    <a:pt x="186" y="65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25"/>
                    <a:pt x="159" y="23"/>
                    <a:pt x="156" y="23"/>
                  </a:cubicBezTo>
                  <a:cubicBezTo>
                    <a:pt x="154" y="23"/>
                    <a:pt x="152" y="24"/>
                    <a:pt x="151" y="25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35" y="28"/>
                    <a:pt x="130" y="25"/>
                    <a:pt x="125" y="2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5"/>
                    <a:pt x="121" y="0"/>
                    <a:pt x="11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0"/>
                    <a:pt x="62" y="5"/>
                    <a:pt x="62" y="10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7" y="25"/>
                    <a:pt x="52" y="28"/>
                    <a:pt x="48" y="31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4"/>
                    <a:pt x="34" y="23"/>
                    <a:pt x="32" y="23"/>
                  </a:cubicBezTo>
                  <a:cubicBezTo>
                    <a:pt x="28" y="23"/>
                    <a:pt x="25" y="25"/>
                    <a:pt x="23" y="29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8"/>
                    <a:pt x="0" y="70"/>
                    <a:pt x="1" y="73"/>
                  </a:cubicBezTo>
                  <a:cubicBezTo>
                    <a:pt x="2" y="76"/>
                    <a:pt x="3" y="78"/>
                    <a:pt x="6" y="7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6" y="88"/>
                    <a:pt x="16" y="91"/>
                    <a:pt x="16" y="94"/>
                  </a:cubicBezTo>
                  <a:cubicBezTo>
                    <a:pt x="16" y="97"/>
                    <a:pt x="16" y="99"/>
                    <a:pt x="17" y="102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10"/>
                    <a:pt x="2" y="112"/>
                    <a:pt x="1" y="115"/>
                  </a:cubicBezTo>
                  <a:cubicBezTo>
                    <a:pt x="0" y="117"/>
                    <a:pt x="1" y="120"/>
                    <a:pt x="2" y="122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5" y="162"/>
                    <a:pt x="28" y="164"/>
                    <a:pt x="32" y="164"/>
                  </a:cubicBezTo>
                  <a:cubicBezTo>
                    <a:pt x="34" y="164"/>
                    <a:pt x="35" y="164"/>
                    <a:pt x="37" y="163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52" y="160"/>
                    <a:pt x="57" y="162"/>
                    <a:pt x="62" y="165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80"/>
                    <a:pt x="64" y="183"/>
                    <a:pt x="65" y="185"/>
                  </a:cubicBezTo>
                  <a:cubicBezTo>
                    <a:pt x="67" y="187"/>
                    <a:pt x="70" y="188"/>
                    <a:pt x="73" y="188"/>
                  </a:cubicBezTo>
                  <a:cubicBezTo>
                    <a:pt x="115" y="188"/>
                    <a:pt x="115" y="188"/>
                    <a:pt x="115" y="188"/>
                  </a:cubicBezTo>
                  <a:cubicBezTo>
                    <a:pt x="121" y="188"/>
                    <a:pt x="125" y="183"/>
                    <a:pt x="125" y="177"/>
                  </a:cubicBezTo>
                  <a:cubicBezTo>
                    <a:pt x="125" y="165"/>
                    <a:pt x="125" y="165"/>
                    <a:pt x="125" y="165"/>
                  </a:cubicBezTo>
                  <a:cubicBezTo>
                    <a:pt x="130" y="162"/>
                    <a:pt x="135" y="160"/>
                    <a:pt x="140" y="156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2" y="164"/>
                    <a:pt x="154" y="164"/>
                    <a:pt x="156" y="164"/>
                  </a:cubicBezTo>
                  <a:cubicBezTo>
                    <a:pt x="159" y="164"/>
                    <a:pt x="163" y="162"/>
                    <a:pt x="164" y="159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7" y="120"/>
                    <a:pt x="187" y="117"/>
                    <a:pt x="187" y="115"/>
                  </a:cubicBezTo>
                  <a:cubicBezTo>
                    <a:pt x="186" y="112"/>
                    <a:pt x="184" y="110"/>
                    <a:pt x="182" y="108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99"/>
                    <a:pt x="171" y="97"/>
                    <a:pt x="171" y="94"/>
                  </a:cubicBezTo>
                  <a:cubicBezTo>
                    <a:pt x="171" y="91"/>
                    <a:pt x="171" y="88"/>
                    <a:pt x="171" y="85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4" y="78"/>
                    <a:pt x="186" y="76"/>
                    <a:pt x="187" y="73"/>
                  </a:cubicBezTo>
                  <a:close/>
                  <a:moveTo>
                    <a:pt x="94" y="138"/>
                  </a:moveTo>
                  <a:cubicBezTo>
                    <a:pt x="69" y="138"/>
                    <a:pt x="50" y="118"/>
                    <a:pt x="50" y="94"/>
                  </a:cubicBezTo>
                  <a:cubicBezTo>
                    <a:pt x="50" y="69"/>
                    <a:pt x="69" y="50"/>
                    <a:pt x="94" y="50"/>
                  </a:cubicBezTo>
                  <a:cubicBezTo>
                    <a:pt x="118" y="50"/>
                    <a:pt x="138" y="69"/>
                    <a:pt x="138" y="94"/>
                  </a:cubicBezTo>
                  <a:cubicBezTo>
                    <a:pt x="138" y="118"/>
                    <a:pt x="118" y="138"/>
                    <a:pt x="94" y="138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CustomShape 19"/>
            <p:cNvSpPr/>
            <p:nvPr/>
          </p:nvSpPr>
          <p:spPr>
            <a:xfrm>
              <a:off x="6743520" y="3724200"/>
              <a:ext cx="244080" cy="244440"/>
            </a:xfrm>
            <a:custGeom>
              <a:avLst/>
              <a:gdLst/>
              <a:ahLst/>
              <a:rect l="l" t="t" r="r" b="b"/>
              <a:pathLst>
                <a:path w="124" h="124">
                  <a:moveTo>
                    <a:pt x="1" y="76"/>
                  </a:moveTo>
                  <a:cubicBezTo>
                    <a:pt x="0" y="77"/>
                    <a:pt x="1" y="79"/>
                    <a:pt x="2" y="81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7" y="107"/>
                    <a:pt x="19" y="108"/>
                    <a:pt x="21" y="108"/>
                  </a:cubicBezTo>
                  <a:cubicBezTo>
                    <a:pt x="23" y="108"/>
                    <a:pt x="24" y="108"/>
                    <a:pt x="25" y="10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5" y="105"/>
                    <a:pt x="38" y="107"/>
                    <a:pt x="42" y="109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21"/>
                    <a:pt x="44" y="122"/>
                  </a:cubicBezTo>
                  <a:cubicBezTo>
                    <a:pt x="45" y="123"/>
                    <a:pt x="46" y="124"/>
                    <a:pt x="48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0" y="124"/>
                    <a:pt x="83" y="121"/>
                    <a:pt x="83" y="11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6" y="107"/>
                    <a:pt x="90" y="105"/>
                    <a:pt x="93" y="103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6" y="108"/>
                    <a:pt x="108" y="107"/>
                    <a:pt x="109" y="105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4" y="79"/>
                    <a:pt x="124" y="77"/>
                    <a:pt x="124" y="76"/>
                  </a:cubicBezTo>
                  <a:cubicBezTo>
                    <a:pt x="123" y="74"/>
                    <a:pt x="122" y="72"/>
                    <a:pt x="121" y="71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5"/>
                    <a:pt x="114" y="64"/>
                    <a:pt x="114" y="62"/>
                  </a:cubicBezTo>
                  <a:cubicBezTo>
                    <a:pt x="114" y="60"/>
                    <a:pt x="113" y="58"/>
                    <a:pt x="113" y="56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1"/>
                    <a:pt x="123" y="50"/>
                    <a:pt x="124" y="48"/>
                  </a:cubicBezTo>
                  <a:cubicBezTo>
                    <a:pt x="124" y="46"/>
                    <a:pt x="124" y="44"/>
                    <a:pt x="123" y="43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8" y="17"/>
                    <a:pt x="106" y="15"/>
                    <a:pt x="103" y="15"/>
                  </a:cubicBezTo>
                  <a:cubicBezTo>
                    <a:pt x="102" y="15"/>
                    <a:pt x="101" y="16"/>
                    <a:pt x="100" y="16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0" y="18"/>
                    <a:pt x="86" y="16"/>
                    <a:pt x="83" y="1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3"/>
                    <a:pt x="80" y="0"/>
                    <a:pt x="7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2" y="3"/>
                    <a:pt x="42" y="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8" y="16"/>
                    <a:pt x="35" y="18"/>
                    <a:pt x="32" y="20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5"/>
                    <a:pt x="21" y="15"/>
                  </a:cubicBezTo>
                  <a:cubicBezTo>
                    <a:pt x="19" y="15"/>
                    <a:pt x="17" y="17"/>
                    <a:pt x="16" y="19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2" y="51"/>
                    <a:pt x="4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8"/>
                    <a:pt x="11" y="60"/>
                    <a:pt x="11" y="62"/>
                  </a:cubicBezTo>
                  <a:cubicBezTo>
                    <a:pt x="11" y="64"/>
                    <a:pt x="11" y="65"/>
                    <a:pt x="11" y="67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2" y="72"/>
                    <a:pt x="1" y="74"/>
                    <a:pt x="1" y="76"/>
                  </a:cubicBezTo>
                  <a:close/>
                  <a:moveTo>
                    <a:pt x="62" y="33"/>
                  </a:moveTo>
                  <a:cubicBezTo>
                    <a:pt x="78" y="33"/>
                    <a:pt x="91" y="46"/>
                    <a:pt x="91" y="62"/>
                  </a:cubicBezTo>
                  <a:cubicBezTo>
                    <a:pt x="91" y="78"/>
                    <a:pt x="78" y="91"/>
                    <a:pt x="62" y="91"/>
                  </a:cubicBezTo>
                  <a:cubicBezTo>
                    <a:pt x="46" y="91"/>
                    <a:pt x="33" y="78"/>
                    <a:pt x="33" y="62"/>
                  </a:cubicBezTo>
                  <a:cubicBezTo>
                    <a:pt x="33" y="46"/>
                    <a:pt x="46" y="33"/>
                    <a:pt x="62" y="3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CustomShape 20"/>
            <p:cNvSpPr/>
            <p:nvPr/>
          </p:nvSpPr>
          <p:spPr>
            <a:xfrm>
              <a:off x="6882120" y="3966840"/>
              <a:ext cx="167400" cy="168120"/>
            </a:xfrm>
            <a:custGeom>
              <a:avLst/>
              <a:gdLst/>
              <a:ahLst/>
              <a:rect l="l" t="t" r="r" b="b"/>
              <a:pathLst>
                <a:path w="86" h="86">
                  <a:moveTo>
                    <a:pt x="83" y="50"/>
                  </a:moveTo>
                  <a:cubicBezTo>
                    <a:pt x="78" y="47"/>
                    <a:pt x="78" y="47"/>
                    <a:pt x="78" y="47"/>
                  </a:cubicBezTo>
                  <a:cubicBezTo>
                    <a:pt x="78" y="45"/>
                    <a:pt x="78" y="44"/>
                    <a:pt x="78" y="43"/>
                  </a:cubicBezTo>
                  <a:cubicBezTo>
                    <a:pt x="78" y="42"/>
                    <a:pt x="78" y="40"/>
                    <a:pt x="78" y="39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4" y="35"/>
                    <a:pt x="85" y="34"/>
                    <a:pt x="85" y="33"/>
                  </a:cubicBezTo>
                  <a:cubicBezTo>
                    <a:pt x="86" y="32"/>
                    <a:pt x="85" y="31"/>
                    <a:pt x="85" y="3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3" y="11"/>
                    <a:pt x="71" y="11"/>
                  </a:cubicBezTo>
                  <a:cubicBezTo>
                    <a:pt x="70" y="11"/>
                    <a:pt x="70" y="11"/>
                    <a:pt x="69" y="11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3"/>
                    <a:pt x="60" y="12"/>
                    <a:pt x="57" y="11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5" y="0"/>
                    <a:pt x="5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2"/>
                    <a:pt x="29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6" y="12"/>
                    <a:pt x="24" y="13"/>
                    <a:pt x="22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1" y="34"/>
                    <a:pt x="2" y="35"/>
                    <a:pt x="3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2"/>
                    <a:pt x="8" y="43"/>
                  </a:cubicBezTo>
                  <a:cubicBezTo>
                    <a:pt x="8" y="44"/>
                    <a:pt x="8" y="45"/>
                    <a:pt x="8" y="4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1"/>
                    <a:pt x="1" y="52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4"/>
                    <a:pt x="13" y="75"/>
                    <a:pt x="15" y="75"/>
                  </a:cubicBezTo>
                  <a:cubicBezTo>
                    <a:pt x="16" y="75"/>
                    <a:pt x="16" y="75"/>
                    <a:pt x="17" y="7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4" y="73"/>
                    <a:pt x="26" y="74"/>
                    <a:pt x="29" y="75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2"/>
                    <a:pt x="29" y="83"/>
                    <a:pt x="30" y="84"/>
                  </a:cubicBezTo>
                  <a:cubicBezTo>
                    <a:pt x="31" y="85"/>
                    <a:pt x="32" y="86"/>
                    <a:pt x="33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5" y="86"/>
                    <a:pt x="57" y="83"/>
                    <a:pt x="57" y="81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0" y="74"/>
                    <a:pt x="62" y="73"/>
                    <a:pt x="64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0" y="75"/>
                    <a:pt x="70" y="75"/>
                    <a:pt x="71" y="75"/>
                  </a:cubicBezTo>
                  <a:cubicBezTo>
                    <a:pt x="73" y="75"/>
                    <a:pt x="74" y="74"/>
                    <a:pt x="75" y="73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5" y="55"/>
                    <a:pt x="86" y="54"/>
                    <a:pt x="85" y="52"/>
                  </a:cubicBezTo>
                  <a:cubicBezTo>
                    <a:pt x="85" y="51"/>
                    <a:pt x="84" y="50"/>
                    <a:pt x="83" y="50"/>
                  </a:cubicBezTo>
                  <a:close/>
                  <a:moveTo>
                    <a:pt x="43" y="63"/>
                  </a:moveTo>
                  <a:cubicBezTo>
                    <a:pt x="32" y="63"/>
                    <a:pt x="23" y="54"/>
                    <a:pt x="23" y="43"/>
                  </a:cubicBezTo>
                  <a:cubicBezTo>
                    <a:pt x="23" y="32"/>
                    <a:pt x="32" y="23"/>
                    <a:pt x="43" y="23"/>
                  </a:cubicBezTo>
                  <a:cubicBezTo>
                    <a:pt x="54" y="23"/>
                    <a:pt x="63" y="32"/>
                    <a:pt x="63" y="43"/>
                  </a:cubicBezTo>
                  <a:cubicBezTo>
                    <a:pt x="63" y="54"/>
                    <a:pt x="54" y="63"/>
                    <a:pt x="43" y="6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81" name="" descr=""/>
          <p:cNvPicPr/>
          <p:nvPr/>
        </p:nvPicPr>
        <p:blipFill>
          <a:blip r:embed="rId5"/>
          <a:stretch/>
        </p:blipFill>
        <p:spPr>
          <a:xfrm>
            <a:off x="9286560" y="2016000"/>
            <a:ext cx="610920" cy="382320"/>
          </a:xfrm>
          <a:prstGeom prst="rect">
            <a:avLst/>
          </a:prstGeom>
          <a:ln>
            <a:noFill/>
          </a:ln>
        </p:spPr>
      </p:pic>
      <p:sp>
        <p:nvSpPr>
          <p:cNvPr id="682" name="CustomShape 21"/>
          <p:cNvSpPr/>
          <p:nvPr/>
        </p:nvSpPr>
        <p:spPr>
          <a:xfrm>
            <a:off x="863640" y="2197080"/>
            <a:ext cx="4170600" cy="3485520"/>
          </a:xfrm>
          <a:prstGeom prst="flowChartAlternateProcess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22"/>
          <p:cNvSpPr/>
          <p:nvPr/>
        </p:nvSpPr>
        <p:spPr>
          <a:xfrm>
            <a:off x="1007640" y="3420000"/>
            <a:ext cx="39182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  <a:ea typeface="DejaVu Sans"/>
              </a:rPr>
              <a:t>Data, ora, giorno della settimana, happy hour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684" name="CustomShape 23"/>
          <p:cNvSpPr/>
          <p:nvPr/>
        </p:nvSpPr>
        <p:spPr>
          <a:xfrm>
            <a:off x="6267960" y="4411080"/>
            <a:ext cx="1346400" cy="38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ffffff"/>
                </a:solidFill>
                <a:latin typeface="Arial"/>
                <a:ea typeface="DejaVu Sans"/>
              </a:rPr>
              <a:t>TRIGGER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685" name="CustomShape 24"/>
          <p:cNvSpPr/>
          <p:nvPr/>
        </p:nvSpPr>
        <p:spPr>
          <a:xfrm>
            <a:off x="2015640" y="2520000"/>
            <a:ext cx="1830240" cy="69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ffffff"/>
                </a:solidFill>
                <a:latin typeface="Arial"/>
                <a:ea typeface="DejaVu Sans"/>
              </a:rPr>
              <a:t>WHEN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686" name="CustomShape 25"/>
          <p:cNvSpPr/>
          <p:nvPr/>
        </p:nvSpPr>
        <p:spPr>
          <a:xfrm>
            <a:off x="7702200" y="3744360"/>
            <a:ext cx="173556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66b3"/>
                </a:solidFill>
                <a:latin typeface="Arial"/>
                <a:ea typeface="DejaVu Sans"/>
              </a:rPr>
              <a:t>ACTION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Picture 177_27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688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689" name="CustomShape 2"/>
          <p:cNvSpPr/>
          <p:nvPr/>
        </p:nvSpPr>
        <p:spPr>
          <a:xfrm>
            <a:off x="6221160" y="1470600"/>
            <a:ext cx="2590560" cy="2046240"/>
          </a:xfrm>
          <a:custGeom>
            <a:avLst/>
            <a:gdLst/>
            <a:ahLst/>
            <a:rect l="l" t="t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3"/>
          <p:cNvSpPr/>
          <p:nvPr/>
        </p:nvSpPr>
        <p:spPr>
          <a:xfrm>
            <a:off x="8562240" y="1470600"/>
            <a:ext cx="2303280" cy="2142360"/>
          </a:xfrm>
          <a:custGeom>
            <a:avLst/>
            <a:gdLst/>
            <a:ahLst/>
            <a:rect l="l" t="t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4"/>
          <p:cNvSpPr/>
          <p:nvPr/>
        </p:nvSpPr>
        <p:spPr>
          <a:xfrm>
            <a:off x="9198360" y="3156120"/>
            <a:ext cx="1810440" cy="2750760"/>
          </a:xfrm>
          <a:custGeom>
            <a:avLst/>
            <a:gdLst/>
            <a:ahLst/>
            <a:rect l="l" t="t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5"/>
          <p:cNvSpPr/>
          <p:nvPr/>
        </p:nvSpPr>
        <p:spPr>
          <a:xfrm>
            <a:off x="7108920" y="4816080"/>
            <a:ext cx="2863800" cy="1586520"/>
          </a:xfrm>
          <a:custGeom>
            <a:avLst/>
            <a:gdLst/>
            <a:ahLst/>
            <a:rect l="l" t="t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gradFill rotWithShape="0">
            <a:gsLst>
              <a:gs pos="0">
                <a:srgbClr val="fcaf3e"/>
              </a:gs>
              <a:gs pos="100000">
                <a:srgbClr val="ce5c00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CustomShape 6"/>
          <p:cNvSpPr/>
          <p:nvPr/>
        </p:nvSpPr>
        <p:spPr>
          <a:xfrm>
            <a:off x="6077880" y="3062880"/>
            <a:ext cx="1805760" cy="2843640"/>
          </a:xfrm>
          <a:custGeom>
            <a:avLst/>
            <a:gdLst/>
            <a:ahLst/>
            <a:rect l="l" t="t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94" name="Group 7"/>
          <p:cNvGrpSpPr/>
          <p:nvPr/>
        </p:nvGrpSpPr>
        <p:grpSpPr>
          <a:xfrm>
            <a:off x="7016040" y="1922400"/>
            <a:ext cx="1239120" cy="950400"/>
            <a:chOff x="7016040" y="1922400"/>
            <a:chExt cx="1239120" cy="950400"/>
          </a:xfrm>
        </p:grpSpPr>
        <p:sp>
          <p:nvSpPr>
            <p:cNvPr id="695" name="CustomShape 8"/>
            <p:cNvSpPr/>
            <p:nvPr/>
          </p:nvSpPr>
          <p:spPr>
            <a:xfrm>
              <a:off x="7398720" y="192240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9"/>
            <p:cNvSpPr/>
            <p:nvPr/>
          </p:nvSpPr>
          <p:spPr>
            <a:xfrm>
              <a:off x="7016040" y="2482920"/>
              <a:ext cx="123912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WHO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97" name="Group 10"/>
          <p:cNvGrpSpPr/>
          <p:nvPr/>
        </p:nvGrpSpPr>
        <p:grpSpPr>
          <a:xfrm>
            <a:off x="9101520" y="2410920"/>
            <a:ext cx="1476000" cy="633600"/>
            <a:chOff x="9101520" y="2410920"/>
            <a:chExt cx="1476000" cy="633600"/>
          </a:xfrm>
        </p:grpSpPr>
        <p:sp>
          <p:nvSpPr>
            <p:cNvPr id="698" name="CustomShape 11"/>
            <p:cNvSpPr/>
            <p:nvPr/>
          </p:nvSpPr>
          <p:spPr>
            <a:xfrm>
              <a:off x="9101520" y="2410920"/>
              <a:ext cx="147600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ACTION &amp; TARGET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699" name="Group 12"/>
          <p:cNvGrpSpPr/>
          <p:nvPr/>
        </p:nvGrpSpPr>
        <p:grpSpPr>
          <a:xfrm>
            <a:off x="9661320" y="4626000"/>
            <a:ext cx="987840" cy="389880"/>
            <a:chOff x="9661320" y="4626000"/>
            <a:chExt cx="987840" cy="389880"/>
          </a:xfrm>
        </p:grpSpPr>
        <p:sp>
          <p:nvSpPr>
            <p:cNvPr id="700" name="CustomShape 13"/>
            <p:cNvSpPr/>
            <p:nvPr/>
          </p:nvSpPr>
          <p:spPr>
            <a:xfrm>
              <a:off x="9661320" y="4626000"/>
              <a:ext cx="98784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WHEN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701" name="Group 14"/>
          <p:cNvGrpSpPr/>
          <p:nvPr/>
        </p:nvGrpSpPr>
        <p:grpSpPr>
          <a:xfrm>
            <a:off x="7934400" y="5239080"/>
            <a:ext cx="1229760" cy="879480"/>
            <a:chOff x="7934400" y="5239080"/>
            <a:chExt cx="1229760" cy="879480"/>
          </a:xfrm>
        </p:grpSpPr>
        <p:sp>
          <p:nvSpPr>
            <p:cNvPr id="702" name="CustomShape 15"/>
            <p:cNvSpPr/>
            <p:nvPr/>
          </p:nvSpPr>
          <p:spPr>
            <a:xfrm>
              <a:off x="7934400" y="5728680"/>
              <a:ext cx="122976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WHERE</a:t>
              </a: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703" name="CustomShape 16"/>
            <p:cNvSpPr/>
            <p:nvPr/>
          </p:nvSpPr>
          <p:spPr>
            <a:xfrm>
              <a:off x="8348400" y="523908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04" name="" descr=""/>
          <p:cNvPicPr/>
          <p:nvPr/>
        </p:nvPicPr>
        <p:blipFill>
          <a:blip r:embed="rId2"/>
          <a:stretch/>
        </p:blipFill>
        <p:spPr>
          <a:xfrm>
            <a:off x="7270920" y="1962720"/>
            <a:ext cx="629280" cy="515880"/>
          </a:xfrm>
          <a:prstGeom prst="rect">
            <a:avLst/>
          </a:prstGeom>
          <a:ln>
            <a:noFill/>
          </a:ln>
        </p:spPr>
      </p:pic>
      <p:pic>
        <p:nvPicPr>
          <p:cNvPr id="705" name="" descr=""/>
          <p:cNvPicPr/>
          <p:nvPr/>
        </p:nvPicPr>
        <p:blipFill>
          <a:blip r:embed="rId3"/>
          <a:stretch/>
        </p:blipFill>
        <p:spPr>
          <a:xfrm>
            <a:off x="9809640" y="4050000"/>
            <a:ext cx="623520" cy="570600"/>
          </a:xfrm>
          <a:prstGeom prst="rect">
            <a:avLst/>
          </a:prstGeom>
          <a:ln>
            <a:noFill/>
          </a:ln>
        </p:spPr>
      </p:pic>
      <p:pic>
        <p:nvPicPr>
          <p:cNvPr id="706" name="" descr=""/>
          <p:cNvPicPr/>
          <p:nvPr/>
        </p:nvPicPr>
        <p:blipFill>
          <a:blip r:embed="rId4"/>
          <a:stretch/>
        </p:blipFill>
        <p:spPr>
          <a:xfrm>
            <a:off x="8282880" y="5220000"/>
            <a:ext cx="494640" cy="570600"/>
          </a:xfrm>
          <a:prstGeom prst="rect">
            <a:avLst/>
          </a:prstGeom>
          <a:ln>
            <a:noFill/>
          </a:ln>
        </p:spPr>
      </p:pic>
      <p:grpSp>
        <p:nvGrpSpPr>
          <p:cNvPr id="707" name="Group 17"/>
          <p:cNvGrpSpPr/>
          <p:nvPr/>
        </p:nvGrpSpPr>
        <p:grpSpPr>
          <a:xfrm>
            <a:off x="6481080" y="3724200"/>
            <a:ext cx="568440" cy="590400"/>
            <a:chOff x="6481080" y="3724200"/>
            <a:chExt cx="568440" cy="590400"/>
          </a:xfrm>
        </p:grpSpPr>
        <p:sp>
          <p:nvSpPr>
            <p:cNvPr id="708" name="CustomShape 18"/>
            <p:cNvSpPr/>
            <p:nvPr/>
          </p:nvSpPr>
          <p:spPr>
            <a:xfrm>
              <a:off x="6481080" y="3940560"/>
              <a:ext cx="370800" cy="374040"/>
            </a:xfrm>
            <a:custGeom>
              <a:avLst/>
              <a:gdLst/>
              <a:ahLst/>
              <a:rect l="l" t="t" r="r" b="b"/>
              <a:pathLst>
                <a:path w="187" h="188">
                  <a:moveTo>
                    <a:pt x="187" y="73"/>
                  </a:moveTo>
                  <a:cubicBezTo>
                    <a:pt x="187" y="70"/>
                    <a:pt x="187" y="68"/>
                    <a:pt x="186" y="65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25"/>
                    <a:pt x="159" y="23"/>
                    <a:pt x="156" y="23"/>
                  </a:cubicBezTo>
                  <a:cubicBezTo>
                    <a:pt x="154" y="23"/>
                    <a:pt x="152" y="24"/>
                    <a:pt x="151" y="25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35" y="28"/>
                    <a:pt x="130" y="25"/>
                    <a:pt x="125" y="2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5"/>
                    <a:pt x="121" y="0"/>
                    <a:pt x="11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0"/>
                    <a:pt x="62" y="5"/>
                    <a:pt x="62" y="10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7" y="25"/>
                    <a:pt x="52" y="28"/>
                    <a:pt x="48" y="31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4"/>
                    <a:pt x="34" y="23"/>
                    <a:pt x="32" y="23"/>
                  </a:cubicBezTo>
                  <a:cubicBezTo>
                    <a:pt x="28" y="23"/>
                    <a:pt x="25" y="25"/>
                    <a:pt x="23" y="29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8"/>
                    <a:pt x="0" y="70"/>
                    <a:pt x="1" y="73"/>
                  </a:cubicBezTo>
                  <a:cubicBezTo>
                    <a:pt x="2" y="76"/>
                    <a:pt x="3" y="78"/>
                    <a:pt x="6" y="7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6" y="88"/>
                    <a:pt x="16" y="91"/>
                    <a:pt x="16" y="94"/>
                  </a:cubicBezTo>
                  <a:cubicBezTo>
                    <a:pt x="16" y="97"/>
                    <a:pt x="16" y="99"/>
                    <a:pt x="17" y="102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10"/>
                    <a:pt x="2" y="112"/>
                    <a:pt x="1" y="115"/>
                  </a:cubicBezTo>
                  <a:cubicBezTo>
                    <a:pt x="0" y="117"/>
                    <a:pt x="1" y="120"/>
                    <a:pt x="2" y="122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5" y="162"/>
                    <a:pt x="28" y="164"/>
                    <a:pt x="32" y="164"/>
                  </a:cubicBezTo>
                  <a:cubicBezTo>
                    <a:pt x="34" y="164"/>
                    <a:pt x="35" y="164"/>
                    <a:pt x="37" y="163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52" y="160"/>
                    <a:pt x="57" y="162"/>
                    <a:pt x="62" y="165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80"/>
                    <a:pt x="64" y="183"/>
                    <a:pt x="65" y="185"/>
                  </a:cubicBezTo>
                  <a:cubicBezTo>
                    <a:pt x="67" y="187"/>
                    <a:pt x="70" y="188"/>
                    <a:pt x="73" y="188"/>
                  </a:cubicBezTo>
                  <a:cubicBezTo>
                    <a:pt x="115" y="188"/>
                    <a:pt x="115" y="188"/>
                    <a:pt x="115" y="188"/>
                  </a:cubicBezTo>
                  <a:cubicBezTo>
                    <a:pt x="121" y="188"/>
                    <a:pt x="125" y="183"/>
                    <a:pt x="125" y="177"/>
                  </a:cubicBezTo>
                  <a:cubicBezTo>
                    <a:pt x="125" y="165"/>
                    <a:pt x="125" y="165"/>
                    <a:pt x="125" y="165"/>
                  </a:cubicBezTo>
                  <a:cubicBezTo>
                    <a:pt x="130" y="162"/>
                    <a:pt x="135" y="160"/>
                    <a:pt x="140" y="156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2" y="164"/>
                    <a:pt x="154" y="164"/>
                    <a:pt x="156" y="164"/>
                  </a:cubicBezTo>
                  <a:cubicBezTo>
                    <a:pt x="159" y="164"/>
                    <a:pt x="163" y="162"/>
                    <a:pt x="164" y="159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7" y="120"/>
                    <a:pt x="187" y="117"/>
                    <a:pt x="187" y="115"/>
                  </a:cubicBezTo>
                  <a:cubicBezTo>
                    <a:pt x="186" y="112"/>
                    <a:pt x="184" y="110"/>
                    <a:pt x="182" y="108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99"/>
                    <a:pt x="171" y="97"/>
                    <a:pt x="171" y="94"/>
                  </a:cubicBezTo>
                  <a:cubicBezTo>
                    <a:pt x="171" y="91"/>
                    <a:pt x="171" y="88"/>
                    <a:pt x="171" y="85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4" y="78"/>
                    <a:pt x="186" y="76"/>
                    <a:pt x="187" y="73"/>
                  </a:cubicBezTo>
                  <a:close/>
                  <a:moveTo>
                    <a:pt x="94" y="138"/>
                  </a:moveTo>
                  <a:cubicBezTo>
                    <a:pt x="69" y="138"/>
                    <a:pt x="50" y="118"/>
                    <a:pt x="50" y="94"/>
                  </a:cubicBezTo>
                  <a:cubicBezTo>
                    <a:pt x="50" y="69"/>
                    <a:pt x="69" y="50"/>
                    <a:pt x="94" y="50"/>
                  </a:cubicBezTo>
                  <a:cubicBezTo>
                    <a:pt x="118" y="50"/>
                    <a:pt x="138" y="69"/>
                    <a:pt x="138" y="94"/>
                  </a:cubicBezTo>
                  <a:cubicBezTo>
                    <a:pt x="138" y="118"/>
                    <a:pt x="118" y="138"/>
                    <a:pt x="94" y="138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9" name="CustomShape 19"/>
            <p:cNvSpPr/>
            <p:nvPr/>
          </p:nvSpPr>
          <p:spPr>
            <a:xfrm>
              <a:off x="6743520" y="3724200"/>
              <a:ext cx="244080" cy="244440"/>
            </a:xfrm>
            <a:custGeom>
              <a:avLst/>
              <a:gdLst/>
              <a:ahLst/>
              <a:rect l="l" t="t" r="r" b="b"/>
              <a:pathLst>
                <a:path w="124" h="124">
                  <a:moveTo>
                    <a:pt x="1" y="76"/>
                  </a:moveTo>
                  <a:cubicBezTo>
                    <a:pt x="0" y="77"/>
                    <a:pt x="1" y="79"/>
                    <a:pt x="2" y="81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7" y="107"/>
                    <a:pt x="19" y="108"/>
                    <a:pt x="21" y="108"/>
                  </a:cubicBezTo>
                  <a:cubicBezTo>
                    <a:pt x="23" y="108"/>
                    <a:pt x="24" y="108"/>
                    <a:pt x="25" y="10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5" y="105"/>
                    <a:pt x="38" y="107"/>
                    <a:pt x="42" y="109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21"/>
                    <a:pt x="44" y="122"/>
                  </a:cubicBezTo>
                  <a:cubicBezTo>
                    <a:pt x="45" y="123"/>
                    <a:pt x="46" y="124"/>
                    <a:pt x="48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0" y="124"/>
                    <a:pt x="83" y="121"/>
                    <a:pt x="83" y="11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6" y="107"/>
                    <a:pt x="90" y="105"/>
                    <a:pt x="93" y="103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6" y="108"/>
                    <a:pt x="108" y="107"/>
                    <a:pt x="109" y="105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4" y="79"/>
                    <a:pt x="124" y="77"/>
                    <a:pt x="124" y="76"/>
                  </a:cubicBezTo>
                  <a:cubicBezTo>
                    <a:pt x="123" y="74"/>
                    <a:pt x="122" y="72"/>
                    <a:pt x="121" y="71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5"/>
                    <a:pt x="114" y="64"/>
                    <a:pt x="114" y="62"/>
                  </a:cubicBezTo>
                  <a:cubicBezTo>
                    <a:pt x="114" y="60"/>
                    <a:pt x="113" y="58"/>
                    <a:pt x="113" y="56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1"/>
                    <a:pt x="123" y="50"/>
                    <a:pt x="124" y="48"/>
                  </a:cubicBezTo>
                  <a:cubicBezTo>
                    <a:pt x="124" y="46"/>
                    <a:pt x="124" y="44"/>
                    <a:pt x="123" y="43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8" y="17"/>
                    <a:pt x="106" y="15"/>
                    <a:pt x="103" y="15"/>
                  </a:cubicBezTo>
                  <a:cubicBezTo>
                    <a:pt x="102" y="15"/>
                    <a:pt x="101" y="16"/>
                    <a:pt x="100" y="16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0" y="18"/>
                    <a:pt x="86" y="16"/>
                    <a:pt x="83" y="1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3"/>
                    <a:pt x="80" y="0"/>
                    <a:pt x="7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2" y="3"/>
                    <a:pt x="42" y="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8" y="16"/>
                    <a:pt x="35" y="18"/>
                    <a:pt x="32" y="20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5"/>
                    <a:pt x="21" y="15"/>
                  </a:cubicBezTo>
                  <a:cubicBezTo>
                    <a:pt x="19" y="15"/>
                    <a:pt x="17" y="17"/>
                    <a:pt x="16" y="19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2" y="51"/>
                    <a:pt x="4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8"/>
                    <a:pt x="11" y="60"/>
                    <a:pt x="11" y="62"/>
                  </a:cubicBezTo>
                  <a:cubicBezTo>
                    <a:pt x="11" y="64"/>
                    <a:pt x="11" y="65"/>
                    <a:pt x="11" y="67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2" y="72"/>
                    <a:pt x="1" y="74"/>
                    <a:pt x="1" y="76"/>
                  </a:cubicBezTo>
                  <a:close/>
                  <a:moveTo>
                    <a:pt x="62" y="33"/>
                  </a:moveTo>
                  <a:cubicBezTo>
                    <a:pt x="78" y="33"/>
                    <a:pt x="91" y="46"/>
                    <a:pt x="91" y="62"/>
                  </a:cubicBezTo>
                  <a:cubicBezTo>
                    <a:pt x="91" y="78"/>
                    <a:pt x="78" y="91"/>
                    <a:pt x="62" y="91"/>
                  </a:cubicBezTo>
                  <a:cubicBezTo>
                    <a:pt x="46" y="91"/>
                    <a:pt x="33" y="78"/>
                    <a:pt x="33" y="62"/>
                  </a:cubicBezTo>
                  <a:cubicBezTo>
                    <a:pt x="33" y="46"/>
                    <a:pt x="46" y="33"/>
                    <a:pt x="62" y="3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0" name="CustomShape 20"/>
            <p:cNvSpPr/>
            <p:nvPr/>
          </p:nvSpPr>
          <p:spPr>
            <a:xfrm>
              <a:off x="6882120" y="3966840"/>
              <a:ext cx="167400" cy="168120"/>
            </a:xfrm>
            <a:custGeom>
              <a:avLst/>
              <a:gdLst/>
              <a:ahLst/>
              <a:rect l="l" t="t" r="r" b="b"/>
              <a:pathLst>
                <a:path w="86" h="86">
                  <a:moveTo>
                    <a:pt x="83" y="50"/>
                  </a:moveTo>
                  <a:cubicBezTo>
                    <a:pt x="78" y="47"/>
                    <a:pt x="78" y="47"/>
                    <a:pt x="78" y="47"/>
                  </a:cubicBezTo>
                  <a:cubicBezTo>
                    <a:pt x="78" y="45"/>
                    <a:pt x="78" y="44"/>
                    <a:pt x="78" y="43"/>
                  </a:cubicBezTo>
                  <a:cubicBezTo>
                    <a:pt x="78" y="42"/>
                    <a:pt x="78" y="40"/>
                    <a:pt x="78" y="39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4" y="35"/>
                    <a:pt x="85" y="34"/>
                    <a:pt x="85" y="33"/>
                  </a:cubicBezTo>
                  <a:cubicBezTo>
                    <a:pt x="86" y="32"/>
                    <a:pt x="85" y="31"/>
                    <a:pt x="85" y="3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3" y="11"/>
                    <a:pt x="71" y="11"/>
                  </a:cubicBezTo>
                  <a:cubicBezTo>
                    <a:pt x="70" y="11"/>
                    <a:pt x="70" y="11"/>
                    <a:pt x="69" y="11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3"/>
                    <a:pt x="60" y="12"/>
                    <a:pt x="57" y="11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5" y="0"/>
                    <a:pt x="5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2"/>
                    <a:pt x="29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6" y="12"/>
                    <a:pt x="24" y="13"/>
                    <a:pt x="22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1" y="34"/>
                    <a:pt x="2" y="35"/>
                    <a:pt x="3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2"/>
                    <a:pt x="8" y="43"/>
                  </a:cubicBezTo>
                  <a:cubicBezTo>
                    <a:pt x="8" y="44"/>
                    <a:pt x="8" y="45"/>
                    <a:pt x="8" y="4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1"/>
                    <a:pt x="1" y="52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4"/>
                    <a:pt x="13" y="75"/>
                    <a:pt x="15" y="75"/>
                  </a:cubicBezTo>
                  <a:cubicBezTo>
                    <a:pt x="16" y="75"/>
                    <a:pt x="16" y="75"/>
                    <a:pt x="17" y="7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4" y="73"/>
                    <a:pt x="26" y="74"/>
                    <a:pt x="29" y="75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2"/>
                    <a:pt x="29" y="83"/>
                    <a:pt x="30" y="84"/>
                  </a:cubicBezTo>
                  <a:cubicBezTo>
                    <a:pt x="31" y="85"/>
                    <a:pt x="32" y="86"/>
                    <a:pt x="33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5" y="86"/>
                    <a:pt x="57" y="83"/>
                    <a:pt x="57" y="81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0" y="74"/>
                    <a:pt x="62" y="73"/>
                    <a:pt x="64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0" y="75"/>
                    <a:pt x="70" y="75"/>
                    <a:pt x="71" y="75"/>
                  </a:cubicBezTo>
                  <a:cubicBezTo>
                    <a:pt x="73" y="75"/>
                    <a:pt x="74" y="74"/>
                    <a:pt x="75" y="73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5" y="55"/>
                    <a:pt x="86" y="54"/>
                    <a:pt x="85" y="52"/>
                  </a:cubicBezTo>
                  <a:cubicBezTo>
                    <a:pt x="85" y="51"/>
                    <a:pt x="84" y="50"/>
                    <a:pt x="83" y="50"/>
                  </a:cubicBezTo>
                  <a:close/>
                  <a:moveTo>
                    <a:pt x="43" y="63"/>
                  </a:moveTo>
                  <a:cubicBezTo>
                    <a:pt x="32" y="63"/>
                    <a:pt x="23" y="54"/>
                    <a:pt x="23" y="43"/>
                  </a:cubicBezTo>
                  <a:cubicBezTo>
                    <a:pt x="23" y="32"/>
                    <a:pt x="32" y="23"/>
                    <a:pt x="43" y="23"/>
                  </a:cubicBezTo>
                  <a:cubicBezTo>
                    <a:pt x="54" y="23"/>
                    <a:pt x="63" y="32"/>
                    <a:pt x="63" y="43"/>
                  </a:cubicBezTo>
                  <a:cubicBezTo>
                    <a:pt x="63" y="54"/>
                    <a:pt x="54" y="63"/>
                    <a:pt x="43" y="6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11" name="" descr=""/>
          <p:cNvPicPr/>
          <p:nvPr/>
        </p:nvPicPr>
        <p:blipFill>
          <a:blip r:embed="rId5"/>
          <a:stretch/>
        </p:blipFill>
        <p:spPr>
          <a:xfrm>
            <a:off x="9286560" y="2016000"/>
            <a:ext cx="610920" cy="382320"/>
          </a:xfrm>
          <a:prstGeom prst="rect">
            <a:avLst/>
          </a:prstGeom>
          <a:ln>
            <a:noFill/>
          </a:ln>
        </p:spPr>
      </p:pic>
      <p:sp>
        <p:nvSpPr>
          <p:cNvPr id="712" name="CustomShape 21"/>
          <p:cNvSpPr/>
          <p:nvPr/>
        </p:nvSpPr>
        <p:spPr>
          <a:xfrm>
            <a:off x="863640" y="2197080"/>
            <a:ext cx="4170600" cy="3485520"/>
          </a:xfrm>
          <a:prstGeom prst="flowChartAlternateProcess">
            <a:avLst/>
          </a:prstGeom>
          <a:gradFill rotWithShape="0">
            <a:gsLst>
              <a:gs pos="0">
                <a:srgbClr val="fcaf3e"/>
              </a:gs>
              <a:gs pos="100000">
                <a:srgbClr val="ce5c00"/>
              </a:gs>
            </a:gsLst>
            <a:lin ang="3600000"/>
          </a:gra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CustomShape 22"/>
          <p:cNvSpPr/>
          <p:nvPr/>
        </p:nvSpPr>
        <p:spPr>
          <a:xfrm>
            <a:off x="1007640" y="3420000"/>
            <a:ext cx="39182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Verdana"/>
                <a:ea typeface="WenQuanYi Micro Hei"/>
              </a:rPr>
              <a:t>Compnay, logo, negozio, gruppo di negozi…..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14" name="CustomShape 23"/>
          <p:cNvSpPr/>
          <p:nvPr/>
        </p:nvSpPr>
        <p:spPr>
          <a:xfrm>
            <a:off x="6267960" y="4411080"/>
            <a:ext cx="1346400" cy="38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ffffff"/>
                </a:solidFill>
                <a:latin typeface="Arial"/>
                <a:ea typeface="DejaVu Sans"/>
              </a:rPr>
              <a:t>TRIGGER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15" name="CustomShape 24"/>
          <p:cNvSpPr/>
          <p:nvPr/>
        </p:nvSpPr>
        <p:spPr>
          <a:xfrm>
            <a:off x="1799640" y="2520000"/>
            <a:ext cx="2190240" cy="69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ffffff"/>
                </a:solidFill>
                <a:latin typeface="Arial"/>
                <a:ea typeface="DejaVu Sans"/>
              </a:rPr>
              <a:t>WHERE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716" name="CustomShape 25"/>
          <p:cNvSpPr/>
          <p:nvPr/>
        </p:nvSpPr>
        <p:spPr>
          <a:xfrm>
            <a:off x="7702200" y="3744360"/>
            <a:ext cx="173556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66b3"/>
                </a:solidFill>
                <a:latin typeface="Arial"/>
                <a:ea typeface="DejaVu Sans"/>
              </a:rPr>
              <a:t>ACTION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177_28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718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719" name="CustomShape 2"/>
          <p:cNvSpPr/>
          <p:nvPr/>
        </p:nvSpPr>
        <p:spPr>
          <a:xfrm>
            <a:off x="6221160" y="1470600"/>
            <a:ext cx="2590560" cy="2046240"/>
          </a:xfrm>
          <a:custGeom>
            <a:avLst/>
            <a:gdLst/>
            <a:ahLst/>
            <a:rect l="l" t="t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3"/>
          <p:cNvSpPr/>
          <p:nvPr/>
        </p:nvSpPr>
        <p:spPr>
          <a:xfrm>
            <a:off x="8562240" y="1470600"/>
            <a:ext cx="2303280" cy="2142360"/>
          </a:xfrm>
          <a:custGeom>
            <a:avLst/>
            <a:gdLst/>
            <a:ahLst/>
            <a:rect l="l" t="t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4"/>
          <p:cNvSpPr/>
          <p:nvPr/>
        </p:nvSpPr>
        <p:spPr>
          <a:xfrm>
            <a:off x="9198360" y="3156120"/>
            <a:ext cx="1810440" cy="2750760"/>
          </a:xfrm>
          <a:custGeom>
            <a:avLst/>
            <a:gdLst/>
            <a:ahLst/>
            <a:rect l="l" t="t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5"/>
          <p:cNvSpPr/>
          <p:nvPr/>
        </p:nvSpPr>
        <p:spPr>
          <a:xfrm>
            <a:off x="7108920" y="4816080"/>
            <a:ext cx="2863800" cy="1586520"/>
          </a:xfrm>
          <a:custGeom>
            <a:avLst/>
            <a:gdLst/>
            <a:ahLst/>
            <a:rect l="l" t="t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gradFill rotWithShape="0">
            <a:gsLst>
              <a:gs pos="0">
                <a:srgbClr val="babdb6"/>
              </a:gs>
              <a:gs pos="100000">
                <a:srgbClr val="555753"/>
              </a:gs>
            </a:gsLst>
            <a:lin ang="36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6"/>
          <p:cNvSpPr/>
          <p:nvPr/>
        </p:nvSpPr>
        <p:spPr>
          <a:xfrm>
            <a:off x="6077880" y="3062880"/>
            <a:ext cx="1805760" cy="2843640"/>
          </a:xfrm>
          <a:custGeom>
            <a:avLst/>
            <a:gdLst/>
            <a:ahLst/>
            <a:rect l="l" t="t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gradFill rotWithShape="0">
            <a:gsLst>
              <a:gs pos="0">
                <a:srgbClr val="ff950e"/>
              </a:gs>
              <a:gs pos="100000">
                <a:srgbClr val="c5000b"/>
              </a:gs>
            </a:gsLst>
            <a:lin ang="27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24" name="Group 7"/>
          <p:cNvGrpSpPr/>
          <p:nvPr/>
        </p:nvGrpSpPr>
        <p:grpSpPr>
          <a:xfrm>
            <a:off x="7016040" y="1922400"/>
            <a:ext cx="1239120" cy="950400"/>
            <a:chOff x="7016040" y="1922400"/>
            <a:chExt cx="1239120" cy="950400"/>
          </a:xfrm>
        </p:grpSpPr>
        <p:sp>
          <p:nvSpPr>
            <p:cNvPr id="725" name="CustomShape 8"/>
            <p:cNvSpPr/>
            <p:nvPr/>
          </p:nvSpPr>
          <p:spPr>
            <a:xfrm>
              <a:off x="7398720" y="192240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6" name="CustomShape 9"/>
            <p:cNvSpPr/>
            <p:nvPr/>
          </p:nvSpPr>
          <p:spPr>
            <a:xfrm>
              <a:off x="7016040" y="2482920"/>
              <a:ext cx="123912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WHO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727" name="Group 10"/>
          <p:cNvGrpSpPr/>
          <p:nvPr/>
        </p:nvGrpSpPr>
        <p:grpSpPr>
          <a:xfrm>
            <a:off x="9101520" y="2410920"/>
            <a:ext cx="1476000" cy="633600"/>
            <a:chOff x="9101520" y="2410920"/>
            <a:chExt cx="1476000" cy="633600"/>
          </a:xfrm>
        </p:grpSpPr>
        <p:sp>
          <p:nvSpPr>
            <p:cNvPr id="728" name="CustomShape 11"/>
            <p:cNvSpPr/>
            <p:nvPr/>
          </p:nvSpPr>
          <p:spPr>
            <a:xfrm>
              <a:off x="9101520" y="2410920"/>
              <a:ext cx="1476000" cy="63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ACTION &amp; TARGET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729" name="Group 12"/>
          <p:cNvGrpSpPr/>
          <p:nvPr/>
        </p:nvGrpSpPr>
        <p:grpSpPr>
          <a:xfrm>
            <a:off x="9661320" y="4626000"/>
            <a:ext cx="987840" cy="389880"/>
            <a:chOff x="9661320" y="4626000"/>
            <a:chExt cx="987840" cy="389880"/>
          </a:xfrm>
        </p:grpSpPr>
        <p:sp>
          <p:nvSpPr>
            <p:cNvPr id="730" name="CustomShape 13"/>
            <p:cNvSpPr/>
            <p:nvPr/>
          </p:nvSpPr>
          <p:spPr>
            <a:xfrm>
              <a:off x="9661320" y="4626000"/>
              <a:ext cx="98784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WHEN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731" name="Group 14"/>
          <p:cNvGrpSpPr/>
          <p:nvPr/>
        </p:nvGrpSpPr>
        <p:grpSpPr>
          <a:xfrm>
            <a:off x="7934400" y="5239080"/>
            <a:ext cx="1229760" cy="879480"/>
            <a:chOff x="7934400" y="5239080"/>
            <a:chExt cx="1229760" cy="879480"/>
          </a:xfrm>
        </p:grpSpPr>
        <p:sp>
          <p:nvSpPr>
            <p:cNvPr id="732" name="CustomShape 15"/>
            <p:cNvSpPr/>
            <p:nvPr/>
          </p:nvSpPr>
          <p:spPr>
            <a:xfrm>
              <a:off x="7934400" y="5728680"/>
              <a:ext cx="1229760" cy="38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WHERE</a:t>
              </a: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733" name="CustomShape 16"/>
            <p:cNvSpPr/>
            <p:nvPr/>
          </p:nvSpPr>
          <p:spPr>
            <a:xfrm>
              <a:off x="8348400" y="5239080"/>
              <a:ext cx="401400" cy="572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34" name="" descr=""/>
          <p:cNvPicPr/>
          <p:nvPr/>
        </p:nvPicPr>
        <p:blipFill>
          <a:blip r:embed="rId2"/>
          <a:stretch/>
        </p:blipFill>
        <p:spPr>
          <a:xfrm>
            <a:off x="7270920" y="1962720"/>
            <a:ext cx="629280" cy="515880"/>
          </a:xfrm>
          <a:prstGeom prst="rect">
            <a:avLst/>
          </a:prstGeom>
          <a:ln>
            <a:noFill/>
          </a:ln>
        </p:spPr>
      </p:pic>
      <p:pic>
        <p:nvPicPr>
          <p:cNvPr id="735" name="" descr=""/>
          <p:cNvPicPr/>
          <p:nvPr/>
        </p:nvPicPr>
        <p:blipFill>
          <a:blip r:embed="rId3"/>
          <a:stretch/>
        </p:blipFill>
        <p:spPr>
          <a:xfrm>
            <a:off x="9809640" y="4050000"/>
            <a:ext cx="623520" cy="570600"/>
          </a:xfrm>
          <a:prstGeom prst="rect">
            <a:avLst/>
          </a:prstGeom>
          <a:ln>
            <a:noFill/>
          </a:ln>
        </p:spPr>
      </p:pic>
      <p:pic>
        <p:nvPicPr>
          <p:cNvPr id="736" name="" descr=""/>
          <p:cNvPicPr/>
          <p:nvPr/>
        </p:nvPicPr>
        <p:blipFill>
          <a:blip r:embed="rId4"/>
          <a:stretch/>
        </p:blipFill>
        <p:spPr>
          <a:xfrm>
            <a:off x="8282880" y="5220000"/>
            <a:ext cx="494640" cy="570600"/>
          </a:xfrm>
          <a:prstGeom prst="rect">
            <a:avLst/>
          </a:prstGeom>
          <a:ln>
            <a:noFill/>
          </a:ln>
        </p:spPr>
      </p:pic>
      <p:grpSp>
        <p:nvGrpSpPr>
          <p:cNvPr id="737" name="Group 17"/>
          <p:cNvGrpSpPr/>
          <p:nvPr/>
        </p:nvGrpSpPr>
        <p:grpSpPr>
          <a:xfrm>
            <a:off x="6481080" y="3724200"/>
            <a:ext cx="568440" cy="590400"/>
            <a:chOff x="6481080" y="3724200"/>
            <a:chExt cx="568440" cy="590400"/>
          </a:xfrm>
        </p:grpSpPr>
        <p:sp>
          <p:nvSpPr>
            <p:cNvPr id="738" name="CustomShape 18"/>
            <p:cNvSpPr/>
            <p:nvPr/>
          </p:nvSpPr>
          <p:spPr>
            <a:xfrm>
              <a:off x="6481080" y="3940560"/>
              <a:ext cx="370800" cy="374040"/>
            </a:xfrm>
            <a:custGeom>
              <a:avLst/>
              <a:gdLst/>
              <a:ahLst/>
              <a:rect l="l" t="t" r="r" b="b"/>
              <a:pathLst>
                <a:path w="187" h="188">
                  <a:moveTo>
                    <a:pt x="187" y="73"/>
                  </a:moveTo>
                  <a:cubicBezTo>
                    <a:pt x="187" y="70"/>
                    <a:pt x="187" y="68"/>
                    <a:pt x="186" y="65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25"/>
                    <a:pt x="159" y="23"/>
                    <a:pt x="156" y="23"/>
                  </a:cubicBezTo>
                  <a:cubicBezTo>
                    <a:pt x="154" y="23"/>
                    <a:pt x="152" y="24"/>
                    <a:pt x="151" y="25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35" y="28"/>
                    <a:pt x="130" y="25"/>
                    <a:pt x="125" y="2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5"/>
                    <a:pt x="121" y="0"/>
                    <a:pt x="11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0"/>
                    <a:pt x="62" y="5"/>
                    <a:pt x="62" y="10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7" y="25"/>
                    <a:pt x="52" y="28"/>
                    <a:pt x="48" y="31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4"/>
                    <a:pt x="34" y="23"/>
                    <a:pt x="32" y="23"/>
                  </a:cubicBezTo>
                  <a:cubicBezTo>
                    <a:pt x="28" y="23"/>
                    <a:pt x="25" y="25"/>
                    <a:pt x="23" y="29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8"/>
                    <a:pt x="0" y="70"/>
                    <a:pt x="1" y="73"/>
                  </a:cubicBezTo>
                  <a:cubicBezTo>
                    <a:pt x="2" y="76"/>
                    <a:pt x="3" y="78"/>
                    <a:pt x="6" y="7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6" y="88"/>
                    <a:pt x="16" y="91"/>
                    <a:pt x="16" y="94"/>
                  </a:cubicBezTo>
                  <a:cubicBezTo>
                    <a:pt x="16" y="97"/>
                    <a:pt x="16" y="99"/>
                    <a:pt x="17" y="102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10"/>
                    <a:pt x="2" y="112"/>
                    <a:pt x="1" y="115"/>
                  </a:cubicBezTo>
                  <a:cubicBezTo>
                    <a:pt x="0" y="117"/>
                    <a:pt x="1" y="120"/>
                    <a:pt x="2" y="122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5" y="162"/>
                    <a:pt x="28" y="164"/>
                    <a:pt x="32" y="164"/>
                  </a:cubicBezTo>
                  <a:cubicBezTo>
                    <a:pt x="34" y="164"/>
                    <a:pt x="35" y="164"/>
                    <a:pt x="37" y="163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52" y="160"/>
                    <a:pt x="57" y="162"/>
                    <a:pt x="62" y="165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80"/>
                    <a:pt x="64" y="183"/>
                    <a:pt x="65" y="185"/>
                  </a:cubicBezTo>
                  <a:cubicBezTo>
                    <a:pt x="67" y="187"/>
                    <a:pt x="70" y="188"/>
                    <a:pt x="73" y="188"/>
                  </a:cubicBezTo>
                  <a:cubicBezTo>
                    <a:pt x="115" y="188"/>
                    <a:pt x="115" y="188"/>
                    <a:pt x="115" y="188"/>
                  </a:cubicBezTo>
                  <a:cubicBezTo>
                    <a:pt x="121" y="188"/>
                    <a:pt x="125" y="183"/>
                    <a:pt x="125" y="177"/>
                  </a:cubicBezTo>
                  <a:cubicBezTo>
                    <a:pt x="125" y="165"/>
                    <a:pt x="125" y="165"/>
                    <a:pt x="125" y="165"/>
                  </a:cubicBezTo>
                  <a:cubicBezTo>
                    <a:pt x="130" y="162"/>
                    <a:pt x="135" y="160"/>
                    <a:pt x="140" y="156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2" y="164"/>
                    <a:pt x="154" y="164"/>
                    <a:pt x="156" y="164"/>
                  </a:cubicBezTo>
                  <a:cubicBezTo>
                    <a:pt x="159" y="164"/>
                    <a:pt x="163" y="162"/>
                    <a:pt x="164" y="159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7" y="120"/>
                    <a:pt x="187" y="117"/>
                    <a:pt x="187" y="115"/>
                  </a:cubicBezTo>
                  <a:cubicBezTo>
                    <a:pt x="186" y="112"/>
                    <a:pt x="184" y="110"/>
                    <a:pt x="182" y="108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99"/>
                    <a:pt x="171" y="97"/>
                    <a:pt x="171" y="94"/>
                  </a:cubicBezTo>
                  <a:cubicBezTo>
                    <a:pt x="171" y="91"/>
                    <a:pt x="171" y="88"/>
                    <a:pt x="171" y="85"/>
                  </a:cubicBezTo>
                  <a:cubicBezTo>
                    <a:pt x="182" y="79"/>
                    <a:pt x="182" y="79"/>
                    <a:pt x="182" y="79"/>
                  </a:cubicBezTo>
                  <a:cubicBezTo>
                    <a:pt x="184" y="78"/>
                    <a:pt x="186" y="76"/>
                    <a:pt x="187" y="73"/>
                  </a:cubicBezTo>
                  <a:close/>
                  <a:moveTo>
                    <a:pt x="94" y="138"/>
                  </a:moveTo>
                  <a:cubicBezTo>
                    <a:pt x="69" y="138"/>
                    <a:pt x="50" y="118"/>
                    <a:pt x="50" y="94"/>
                  </a:cubicBezTo>
                  <a:cubicBezTo>
                    <a:pt x="50" y="69"/>
                    <a:pt x="69" y="50"/>
                    <a:pt x="94" y="50"/>
                  </a:cubicBezTo>
                  <a:cubicBezTo>
                    <a:pt x="118" y="50"/>
                    <a:pt x="138" y="69"/>
                    <a:pt x="138" y="94"/>
                  </a:cubicBezTo>
                  <a:cubicBezTo>
                    <a:pt x="138" y="118"/>
                    <a:pt x="118" y="138"/>
                    <a:pt x="94" y="138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9" name="CustomShape 19"/>
            <p:cNvSpPr/>
            <p:nvPr/>
          </p:nvSpPr>
          <p:spPr>
            <a:xfrm>
              <a:off x="6743520" y="3724200"/>
              <a:ext cx="244080" cy="244440"/>
            </a:xfrm>
            <a:custGeom>
              <a:avLst/>
              <a:gdLst/>
              <a:ahLst/>
              <a:rect l="l" t="t" r="r" b="b"/>
              <a:pathLst>
                <a:path w="124" h="124">
                  <a:moveTo>
                    <a:pt x="1" y="76"/>
                  </a:moveTo>
                  <a:cubicBezTo>
                    <a:pt x="0" y="77"/>
                    <a:pt x="1" y="79"/>
                    <a:pt x="2" y="81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7" y="107"/>
                    <a:pt x="19" y="108"/>
                    <a:pt x="21" y="108"/>
                  </a:cubicBezTo>
                  <a:cubicBezTo>
                    <a:pt x="23" y="108"/>
                    <a:pt x="24" y="108"/>
                    <a:pt x="25" y="107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5" y="105"/>
                    <a:pt x="38" y="107"/>
                    <a:pt x="42" y="109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9"/>
                    <a:pt x="42" y="121"/>
                    <a:pt x="44" y="122"/>
                  </a:cubicBezTo>
                  <a:cubicBezTo>
                    <a:pt x="45" y="123"/>
                    <a:pt x="46" y="124"/>
                    <a:pt x="48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0" y="124"/>
                    <a:pt x="83" y="121"/>
                    <a:pt x="83" y="11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6" y="107"/>
                    <a:pt x="90" y="105"/>
                    <a:pt x="93" y="103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101" y="108"/>
                    <a:pt x="102" y="108"/>
                    <a:pt x="103" y="108"/>
                  </a:cubicBezTo>
                  <a:cubicBezTo>
                    <a:pt x="106" y="108"/>
                    <a:pt x="108" y="107"/>
                    <a:pt x="109" y="105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4" y="79"/>
                    <a:pt x="124" y="77"/>
                    <a:pt x="124" y="76"/>
                  </a:cubicBezTo>
                  <a:cubicBezTo>
                    <a:pt x="123" y="74"/>
                    <a:pt x="122" y="72"/>
                    <a:pt x="121" y="71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5"/>
                    <a:pt x="114" y="64"/>
                    <a:pt x="114" y="62"/>
                  </a:cubicBezTo>
                  <a:cubicBezTo>
                    <a:pt x="114" y="60"/>
                    <a:pt x="113" y="58"/>
                    <a:pt x="113" y="56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1"/>
                    <a:pt x="123" y="50"/>
                    <a:pt x="124" y="48"/>
                  </a:cubicBezTo>
                  <a:cubicBezTo>
                    <a:pt x="124" y="46"/>
                    <a:pt x="124" y="44"/>
                    <a:pt x="123" y="43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8" y="17"/>
                    <a:pt x="106" y="15"/>
                    <a:pt x="103" y="15"/>
                  </a:cubicBezTo>
                  <a:cubicBezTo>
                    <a:pt x="102" y="15"/>
                    <a:pt x="101" y="16"/>
                    <a:pt x="100" y="16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0" y="18"/>
                    <a:pt x="86" y="16"/>
                    <a:pt x="83" y="1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3"/>
                    <a:pt x="80" y="0"/>
                    <a:pt x="7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2" y="3"/>
                    <a:pt x="42" y="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8" y="16"/>
                    <a:pt x="35" y="18"/>
                    <a:pt x="32" y="20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5"/>
                    <a:pt x="21" y="15"/>
                  </a:cubicBezTo>
                  <a:cubicBezTo>
                    <a:pt x="19" y="15"/>
                    <a:pt x="17" y="17"/>
                    <a:pt x="16" y="19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2" y="51"/>
                    <a:pt x="4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8"/>
                    <a:pt x="11" y="60"/>
                    <a:pt x="11" y="62"/>
                  </a:cubicBezTo>
                  <a:cubicBezTo>
                    <a:pt x="11" y="64"/>
                    <a:pt x="11" y="65"/>
                    <a:pt x="11" y="67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2" y="72"/>
                    <a:pt x="1" y="74"/>
                    <a:pt x="1" y="76"/>
                  </a:cubicBezTo>
                  <a:close/>
                  <a:moveTo>
                    <a:pt x="62" y="33"/>
                  </a:moveTo>
                  <a:cubicBezTo>
                    <a:pt x="78" y="33"/>
                    <a:pt x="91" y="46"/>
                    <a:pt x="91" y="62"/>
                  </a:cubicBezTo>
                  <a:cubicBezTo>
                    <a:pt x="91" y="78"/>
                    <a:pt x="78" y="91"/>
                    <a:pt x="62" y="91"/>
                  </a:cubicBezTo>
                  <a:cubicBezTo>
                    <a:pt x="46" y="91"/>
                    <a:pt x="33" y="78"/>
                    <a:pt x="33" y="62"/>
                  </a:cubicBezTo>
                  <a:cubicBezTo>
                    <a:pt x="33" y="46"/>
                    <a:pt x="46" y="33"/>
                    <a:pt x="62" y="3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0" name="CustomShape 20"/>
            <p:cNvSpPr/>
            <p:nvPr/>
          </p:nvSpPr>
          <p:spPr>
            <a:xfrm>
              <a:off x="6882120" y="3966840"/>
              <a:ext cx="167400" cy="168120"/>
            </a:xfrm>
            <a:custGeom>
              <a:avLst/>
              <a:gdLst/>
              <a:ahLst/>
              <a:rect l="l" t="t" r="r" b="b"/>
              <a:pathLst>
                <a:path w="86" h="86">
                  <a:moveTo>
                    <a:pt x="83" y="50"/>
                  </a:moveTo>
                  <a:cubicBezTo>
                    <a:pt x="78" y="47"/>
                    <a:pt x="78" y="47"/>
                    <a:pt x="78" y="47"/>
                  </a:cubicBezTo>
                  <a:cubicBezTo>
                    <a:pt x="78" y="45"/>
                    <a:pt x="78" y="44"/>
                    <a:pt x="78" y="43"/>
                  </a:cubicBezTo>
                  <a:cubicBezTo>
                    <a:pt x="78" y="42"/>
                    <a:pt x="78" y="40"/>
                    <a:pt x="78" y="39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4" y="35"/>
                    <a:pt x="85" y="34"/>
                    <a:pt x="85" y="33"/>
                  </a:cubicBezTo>
                  <a:cubicBezTo>
                    <a:pt x="86" y="32"/>
                    <a:pt x="85" y="31"/>
                    <a:pt x="85" y="3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3" y="11"/>
                    <a:pt x="71" y="11"/>
                  </a:cubicBezTo>
                  <a:cubicBezTo>
                    <a:pt x="70" y="11"/>
                    <a:pt x="70" y="11"/>
                    <a:pt x="69" y="11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3"/>
                    <a:pt x="60" y="12"/>
                    <a:pt x="57" y="11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5" y="0"/>
                    <a:pt x="5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2"/>
                    <a:pt x="29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6" y="12"/>
                    <a:pt x="24" y="13"/>
                    <a:pt x="22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1" y="34"/>
                    <a:pt x="2" y="35"/>
                    <a:pt x="3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2"/>
                    <a:pt x="8" y="43"/>
                  </a:cubicBezTo>
                  <a:cubicBezTo>
                    <a:pt x="8" y="44"/>
                    <a:pt x="8" y="45"/>
                    <a:pt x="8" y="4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1"/>
                    <a:pt x="1" y="52"/>
                  </a:cubicBezTo>
                  <a:cubicBezTo>
                    <a:pt x="0" y="54"/>
                    <a:pt x="0" y="55"/>
                    <a:pt x="1" y="56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4"/>
                    <a:pt x="13" y="75"/>
                    <a:pt x="15" y="75"/>
                  </a:cubicBezTo>
                  <a:cubicBezTo>
                    <a:pt x="16" y="75"/>
                    <a:pt x="16" y="75"/>
                    <a:pt x="17" y="7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4" y="73"/>
                    <a:pt x="26" y="74"/>
                    <a:pt x="29" y="75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2"/>
                    <a:pt x="29" y="83"/>
                    <a:pt x="30" y="84"/>
                  </a:cubicBezTo>
                  <a:cubicBezTo>
                    <a:pt x="31" y="85"/>
                    <a:pt x="32" y="86"/>
                    <a:pt x="33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5" y="86"/>
                    <a:pt x="57" y="83"/>
                    <a:pt x="57" y="81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60" y="74"/>
                    <a:pt x="62" y="73"/>
                    <a:pt x="64" y="71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0" y="75"/>
                    <a:pt x="70" y="75"/>
                    <a:pt x="71" y="75"/>
                  </a:cubicBezTo>
                  <a:cubicBezTo>
                    <a:pt x="73" y="75"/>
                    <a:pt x="74" y="74"/>
                    <a:pt x="75" y="73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5" y="55"/>
                    <a:pt x="86" y="54"/>
                    <a:pt x="85" y="52"/>
                  </a:cubicBezTo>
                  <a:cubicBezTo>
                    <a:pt x="85" y="51"/>
                    <a:pt x="84" y="50"/>
                    <a:pt x="83" y="50"/>
                  </a:cubicBezTo>
                  <a:close/>
                  <a:moveTo>
                    <a:pt x="43" y="63"/>
                  </a:moveTo>
                  <a:cubicBezTo>
                    <a:pt x="32" y="63"/>
                    <a:pt x="23" y="54"/>
                    <a:pt x="23" y="43"/>
                  </a:cubicBezTo>
                  <a:cubicBezTo>
                    <a:pt x="23" y="32"/>
                    <a:pt x="32" y="23"/>
                    <a:pt x="43" y="23"/>
                  </a:cubicBezTo>
                  <a:cubicBezTo>
                    <a:pt x="54" y="23"/>
                    <a:pt x="63" y="32"/>
                    <a:pt x="63" y="43"/>
                  </a:cubicBezTo>
                  <a:cubicBezTo>
                    <a:pt x="63" y="54"/>
                    <a:pt x="54" y="63"/>
                    <a:pt x="43" y="63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741" name="" descr=""/>
          <p:cNvPicPr/>
          <p:nvPr/>
        </p:nvPicPr>
        <p:blipFill>
          <a:blip r:embed="rId5"/>
          <a:stretch/>
        </p:blipFill>
        <p:spPr>
          <a:xfrm>
            <a:off x="9286560" y="2016000"/>
            <a:ext cx="610920" cy="382320"/>
          </a:xfrm>
          <a:prstGeom prst="rect">
            <a:avLst/>
          </a:prstGeom>
          <a:ln>
            <a:noFill/>
          </a:ln>
        </p:spPr>
      </p:pic>
      <p:sp>
        <p:nvSpPr>
          <p:cNvPr id="742" name="CustomShape 21"/>
          <p:cNvSpPr/>
          <p:nvPr/>
        </p:nvSpPr>
        <p:spPr>
          <a:xfrm>
            <a:off x="863640" y="2197080"/>
            <a:ext cx="4170600" cy="3485520"/>
          </a:xfrm>
          <a:prstGeom prst="flowChartAlternateProcess">
            <a:avLst/>
          </a:prstGeom>
          <a:gradFill rotWithShape="0">
            <a:gsLst>
              <a:gs pos="0">
                <a:srgbClr val="ff950e"/>
              </a:gs>
              <a:gs pos="100000">
                <a:srgbClr val="c5000b"/>
              </a:gs>
            </a:gsLst>
            <a:lin ang="2700000"/>
          </a:gra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22"/>
          <p:cNvSpPr/>
          <p:nvPr/>
        </p:nvSpPr>
        <p:spPr>
          <a:xfrm>
            <a:off x="1007640" y="3420000"/>
            <a:ext cx="39182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Verdana"/>
                <a:ea typeface="WenQuanYi Micro Hei"/>
              </a:rPr>
              <a:t>Condizioni di soglia quantità o ammontari, presenza di determinati articoli, passaggio di buoni etc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44" name="CustomShape 23"/>
          <p:cNvSpPr/>
          <p:nvPr/>
        </p:nvSpPr>
        <p:spPr>
          <a:xfrm>
            <a:off x="6267960" y="4411080"/>
            <a:ext cx="1346400" cy="38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ffffff"/>
                </a:solidFill>
                <a:latin typeface="Arial"/>
                <a:ea typeface="DejaVu Sans"/>
              </a:rPr>
              <a:t>TRIGGER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45" name="CustomShape 24"/>
          <p:cNvSpPr/>
          <p:nvPr/>
        </p:nvSpPr>
        <p:spPr>
          <a:xfrm>
            <a:off x="1511640" y="2520000"/>
            <a:ext cx="2910240" cy="69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ffffff"/>
                </a:solidFill>
                <a:latin typeface="Arial"/>
                <a:ea typeface="DejaVu Sans"/>
              </a:rPr>
              <a:t>TRIGGER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746" name="CustomShape 25"/>
          <p:cNvSpPr/>
          <p:nvPr/>
        </p:nvSpPr>
        <p:spPr>
          <a:xfrm>
            <a:off x="7702200" y="3744360"/>
            <a:ext cx="173556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66b3"/>
                </a:solidFill>
                <a:latin typeface="Arial"/>
                <a:ea typeface="DejaVu Sans"/>
              </a:rPr>
              <a:t>ACTION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Picture 177_29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748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Motore Promozionale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749" name="CustomShape 2"/>
          <p:cNvSpPr/>
          <p:nvPr/>
        </p:nvSpPr>
        <p:spPr>
          <a:xfrm>
            <a:off x="144000" y="3306600"/>
            <a:ext cx="1074240" cy="858240"/>
          </a:xfrm>
          <a:prstGeom prst="flowChartAlternateProcess">
            <a:avLst/>
          </a:prstGeom>
          <a:solidFill>
            <a:srgbClr val="f7944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Microsoft YaHei"/>
              </a:rPr>
              <a:t>SAM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50" name="CustomShape 3"/>
          <p:cNvSpPr/>
          <p:nvPr/>
        </p:nvSpPr>
        <p:spPr>
          <a:xfrm>
            <a:off x="3094920" y="3269880"/>
            <a:ext cx="1074240" cy="858240"/>
          </a:xfrm>
          <a:prstGeom prst="flowChartAlternateProcess">
            <a:avLst/>
          </a:prstGeom>
          <a:solidFill>
            <a:srgbClr val="f7944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WenQuanYi Micro Hei"/>
              </a:rPr>
              <a:t>PIM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51" name="CustomShape 4"/>
          <p:cNvSpPr/>
          <p:nvPr/>
        </p:nvSpPr>
        <p:spPr>
          <a:xfrm>
            <a:off x="1366560" y="1649160"/>
            <a:ext cx="1578600" cy="2155320"/>
          </a:xfrm>
          <a:custGeom>
            <a:avLst/>
            <a:gdLst/>
            <a:ahLst/>
            <a:rect l="l" t="t" r="r" b="b"/>
            <a:pathLst>
              <a:path w="4403" h="6004">
                <a:moveTo>
                  <a:pt x="733" y="0"/>
                </a:moveTo>
                <a:cubicBezTo>
                  <a:pt x="366" y="0"/>
                  <a:pt x="0" y="366"/>
                  <a:pt x="0" y="733"/>
                </a:cubicBezTo>
                <a:lnTo>
                  <a:pt x="0" y="5269"/>
                </a:lnTo>
                <a:cubicBezTo>
                  <a:pt x="0" y="5636"/>
                  <a:pt x="366" y="6003"/>
                  <a:pt x="733" y="6003"/>
                </a:cubicBezTo>
                <a:lnTo>
                  <a:pt x="3668" y="6003"/>
                </a:lnTo>
                <a:cubicBezTo>
                  <a:pt x="4035" y="6003"/>
                  <a:pt x="4402" y="5636"/>
                  <a:pt x="4402" y="5269"/>
                </a:cubicBezTo>
                <a:lnTo>
                  <a:pt x="4402" y="733"/>
                </a:lnTo>
                <a:cubicBezTo>
                  <a:pt x="4402" y="366"/>
                  <a:pt x="4035" y="0"/>
                  <a:pt x="3668" y="0"/>
                </a:cubicBezTo>
                <a:lnTo>
                  <a:pt x="733" y="0"/>
                </a:lnTo>
              </a:path>
            </a:pathLst>
          </a:custGeom>
          <a:noFill/>
          <a:ln w="18000">
            <a:solidFill>
              <a:srgbClr val="00669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>
            <a:noAutofit/>
          </a:bodyPr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Begin Xact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Sell</a:t>
            </a:r>
            <a:r>
              <a:rPr b="0" lang="it-IT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 Item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Void</a:t>
            </a:r>
            <a:r>
              <a:rPr b="0" lang="it-IT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 Item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Customer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Voucher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666666"/>
                </a:solidFill>
                <a:latin typeface="Arial"/>
                <a:ea typeface="Microsoft YaHei"/>
              </a:rPr>
              <a:t>Payment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752" name="CustomShape 5"/>
          <p:cNvSpPr/>
          <p:nvPr/>
        </p:nvSpPr>
        <p:spPr>
          <a:xfrm>
            <a:off x="1836360" y="1506240"/>
            <a:ext cx="642240" cy="281880"/>
          </a:xfrm>
          <a:custGeom>
            <a:avLst/>
            <a:gdLst/>
            <a:ahLst/>
            <a:rect l="l" t="t" r="r" b="b"/>
            <a:pathLst>
              <a:path w="1801" h="800">
                <a:moveTo>
                  <a:pt x="0" y="0"/>
                </a:moveTo>
                <a:lnTo>
                  <a:pt x="1350" y="0"/>
                </a:lnTo>
                <a:lnTo>
                  <a:pt x="1800" y="399"/>
                </a:lnTo>
                <a:lnTo>
                  <a:pt x="1350" y="799"/>
                </a:lnTo>
                <a:lnTo>
                  <a:pt x="0" y="799"/>
                </a:lnTo>
                <a:lnTo>
                  <a:pt x="450" y="399"/>
                </a:lnTo>
                <a:lnTo>
                  <a:pt x="0" y="0"/>
                </a:lnTo>
              </a:path>
            </a:pathLst>
          </a:custGeom>
          <a:solidFill>
            <a:srgbClr val="f7944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53" name="Group 6"/>
          <p:cNvGrpSpPr/>
          <p:nvPr/>
        </p:nvGrpSpPr>
        <p:grpSpPr>
          <a:xfrm>
            <a:off x="1366560" y="3789720"/>
            <a:ext cx="1491480" cy="1849320"/>
            <a:chOff x="1366560" y="3789720"/>
            <a:chExt cx="1491480" cy="1849320"/>
          </a:xfrm>
        </p:grpSpPr>
        <p:sp>
          <p:nvSpPr>
            <p:cNvPr id="754" name="CustomShape 7"/>
            <p:cNvSpPr/>
            <p:nvPr/>
          </p:nvSpPr>
          <p:spPr>
            <a:xfrm>
              <a:off x="1366560" y="3953160"/>
              <a:ext cx="1491480" cy="1685880"/>
            </a:xfrm>
            <a:custGeom>
              <a:avLst/>
              <a:gdLst/>
              <a:ahLst/>
              <a:rect l="l" t="t" r="r" b="b"/>
              <a:pathLst>
                <a:path w="4160" h="4700">
                  <a:moveTo>
                    <a:pt x="693" y="0"/>
                  </a:moveTo>
                  <a:cubicBezTo>
                    <a:pt x="346" y="0"/>
                    <a:pt x="0" y="346"/>
                    <a:pt x="0" y="693"/>
                  </a:cubicBezTo>
                  <a:lnTo>
                    <a:pt x="0" y="4005"/>
                  </a:lnTo>
                  <a:cubicBezTo>
                    <a:pt x="0" y="4352"/>
                    <a:pt x="346" y="4699"/>
                    <a:pt x="693" y="4699"/>
                  </a:cubicBezTo>
                  <a:lnTo>
                    <a:pt x="3465" y="4699"/>
                  </a:lnTo>
                  <a:cubicBezTo>
                    <a:pt x="3812" y="4699"/>
                    <a:pt x="4159" y="4352"/>
                    <a:pt x="4159" y="4005"/>
                  </a:cubicBezTo>
                  <a:lnTo>
                    <a:pt x="4159" y="693"/>
                  </a:lnTo>
                  <a:cubicBezTo>
                    <a:pt x="4159" y="346"/>
                    <a:pt x="3812" y="0"/>
                    <a:pt x="3465" y="0"/>
                  </a:cubicBezTo>
                  <a:lnTo>
                    <a:pt x="693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Promo Descr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Line discount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Total Discount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755" name="CustomShape 8"/>
            <p:cNvSpPr/>
            <p:nvPr/>
          </p:nvSpPr>
          <p:spPr>
            <a:xfrm rot="10920000">
              <a:off x="1913040" y="3799080"/>
              <a:ext cx="555120" cy="284760"/>
            </a:xfrm>
            <a:custGeom>
              <a:avLst/>
              <a:gdLst/>
              <a:ahLst/>
              <a:rect l="l" t="t" r="r" b="b"/>
              <a:pathLst>
                <a:path w="1560" h="808">
                  <a:moveTo>
                    <a:pt x="1" y="0"/>
                  </a:moveTo>
                  <a:lnTo>
                    <a:pt x="1168" y="0"/>
                  </a:lnTo>
                  <a:lnTo>
                    <a:pt x="1559" y="403"/>
                  </a:lnTo>
                  <a:lnTo>
                    <a:pt x="1168" y="807"/>
                  </a:lnTo>
                  <a:lnTo>
                    <a:pt x="0" y="807"/>
                  </a:lnTo>
                  <a:lnTo>
                    <a:pt x="391" y="402"/>
                  </a:lnTo>
                  <a:lnTo>
                    <a:pt x="1" y="0"/>
                  </a:lnTo>
                </a:path>
              </a:pathLst>
            </a:custGeom>
            <a:solidFill>
              <a:srgbClr val="f79448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56" name="Group 9"/>
          <p:cNvGrpSpPr/>
          <p:nvPr/>
        </p:nvGrpSpPr>
        <p:grpSpPr>
          <a:xfrm>
            <a:off x="4311000" y="998280"/>
            <a:ext cx="1464480" cy="3942720"/>
            <a:chOff x="4311000" y="998280"/>
            <a:chExt cx="1464480" cy="3942720"/>
          </a:xfrm>
        </p:grpSpPr>
        <p:sp>
          <p:nvSpPr>
            <p:cNvPr id="757" name="CustomShape 10"/>
            <p:cNvSpPr/>
            <p:nvPr/>
          </p:nvSpPr>
          <p:spPr>
            <a:xfrm>
              <a:off x="4317120" y="2260440"/>
              <a:ext cx="1455120" cy="339120"/>
            </a:xfrm>
            <a:custGeom>
              <a:avLst/>
              <a:gdLst/>
              <a:ahLst/>
              <a:rect l="l" t="t" r="r" b="b"/>
              <a:pathLst>
                <a:path w="4059" h="959">
                  <a:moveTo>
                    <a:pt x="159" y="0"/>
                  </a:moveTo>
                  <a:cubicBezTo>
                    <a:pt x="79" y="0"/>
                    <a:pt x="0" y="79"/>
                    <a:pt x="0" y="159"/>
                  </a:cubicBezTo>
                  <a:lnTo>
                    <a:pt x="0" y="798"/>
                  </a:lnTo>
                  <a:cubicBezTo>
                    <a:pt x="0" y="878"/>
                    <a:pt x="79" y="958"/>
                    <a:pt x="159" y="958"/>
                  </a:cubicBezTo>
                  <a:lnTo>
                    <a:pt x="3898" y="958"/>
                  </a:lnTo>
                  <a:cubicBezTo>
                    <a:pt x="3978" y="958"/>
                    <a:pt x="4058" y="878"/>
                    <a:pt x="4058" y="798"/>
                  </a:cubicBezTo>
                  <a:lnTo>
                    <a:pt x="4058" y="159"/>
                  </a:lnTo>
                  <a:cubicBezTo>
                    <a:pt x="4058" y="79"/>
                    <a:pt x="3978" y="0"/>
                    <a:pt x="3898" y="0"/>
                  </a:cubicBezTo>
                  <a:lnTo>
                    <a:pt x="159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HEADER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758" name="CustomShape 11"/>
            <p:cNvSpPr/>
            <p:nvPr/>
          </p:nvSpPr>
          <p:spPr>
            <a:xfrm>
              <a:off x="4318920" y="2728800"/>
              <a:ext cx="1455120" cy="338760"/>
            </a:xfrm>
            <a:custGeom>
              <a:avLst/>
              <a:gdLst/>
              <a:ahLst/>
              <a:rect l="l" t="t" r="r" b="b"/>
              <a:pathLst>
                <a:path w="4059" h="958">
                  <a:moveTo>
                    <a:pt x="159" y="0"/>
                  </a:moveTo>
                  <a:cubicBezTo>
                    <a:pt x="79" y="0"/>
                    <a:pt x="0" y="79"/>
                    <a:pt x="0" y="159"/>
                  </a:cubicBezTo>
                  <a:lnTo>
                    <a:pt x="0" y="797"/>
                  </a:lnTo>
                  <a:cubicBezTo>
                    <a:pt x="0" y="877"/>
                    <a:pt x="79" y="957"/>
                    <a:pt x="159" y="957"/>
                  </a:cubicBezTo>
                  <a:lnTo>
                    <a:pt x="3898" y="957"/>
                  </a:lnTo>
                  <a:cubicBezTo>
                    <a:pt x="3978" y="957"/>
                    <a:pt x="4058" y="877"/>
                    <a:pt x="4058" y="797"/>
                  </a:cubicBezTo>
                  <a:lnTo>
                    <a:pt x="4058" y="159"/>
                  </a:lnTo>
                  <a:cubicBezTo>
                    <a:pt x="4058" y="79"/>
                    <a:pt x="3978" y="0"/>
                    <a:pt x="3898" y="0"/>
                  </a:cubicBezTo>
                  <a:lnTo>
                    <a:pt x="159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ITEMS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759" name="CustomShape 12"/>
            <p:cNvSpPr/>
            <p:nvPr/>
          </p:nvSpPr>
          <p:spPr>
            <a:xfrm>
              <a:off x="4318920" y="3196800"/>
              <a:ext cx="1455120" cy="339120"/>
            </a:xfrm>
            <a:custGeom>
              <a:avLst/>
              <a:gdLst/>
              <a:ahLst/>
              <a:rect l="l" t="t" r="r" b="b"/>
              <a:pathLst>
                <a:path w="4059" h="959">
                  <a:moveTo>
                    <a:pt x="159" y="0"/>
                  </a:moveTo>
                  <a:cubicBezTo>
                    <a:pt x="79" y="0"/>
                    <a:pt x="0" y="79"/>
                    <a:pt x="0" y="159"/>
                  </a:cubicBezTo>
                  <a:lnTo>
                    <a:pt x="0" y="798"/>
                  </a:lnTo>
                  <a:cubicBezTo>
                    <a:pt x="0" y="878"/>
                    <a:pt x="79" y="958"/>
                    <a:pt x="159" y="958"/>
                  </a:cubicBezTo>
                  <a:lnTo>
                    <a:pt x="3898" y="958"/>
                  </a:lnTo>
                  <a:cubicBezTo>
                    <a:pt x="3978" y="958"/>
                    <a:pt x="4058" y="878"/>
                    <a:pt x="4058" y="798"/>
                  </a:cubicBezTo>
                  <a:lnTo>
                    <a:pt x="4058" y="159"/>
                  </a:lnTo>
                  <a:cubicBezTo>
                    <a:pt x="4058" y="79"/>
                    <a:pt x="3978" y="0"/>
                    <a:pt x="3898" y="0"/>
                  </a:cubicBezTo>
                  <a:lnTo>
                    <a:pt x="159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ITEM </a:t>
              </a:r>
              <a:r>
                <a:rPr b="1" lang="en-US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ROW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760" name="CustomShape 13"/>
            <p:cNvSpPr/>
            <p:nvPr/>
          </p:nvSpPr>
          <p:spPr>
            <a:xfrm>
              <a:off x="4318920" y="3665160"/>
              <a:ext cx="1455120" cy="339120"/>
            </a:xfrm>
            <a:custGeom>
              <a:avLst/>
              <a:gdLst/>
              <a:ahLst/>
              <a:rect l="l" t="t" r="r" b="b"/>
              <a:pathLst>
                <a:path w="4059" h="959">
                  <a:moveTo>
                    <a:pt x="159" y="0"/>
                  </a:moveTo>
                  <a:cubicBezTo>
                    <a:pt x="79" y="0"/>
                    <a:pt x="0" y="79"/>
                    <a:pt x="0" y="159"/>
                  </a:cubicBezTo>
                  <a:lnTo>
                    <a:pt x="0" y="798"/>
                  </a:lnTo>
                  <a:cubicBezTo>
                    <a:pt x="0" y="878"/>
                    <a:pt x="79" y="958"/>
                    <a:pt x="159" y="958"/>
                  </a:cubicBezTo>
                  <a:lnTo>
                    <a:pt x="3898" y="958"/>
                  </a:lnTo>
                  <a:cubicBezTo>
                    <a:pt x="3978" y="958"/>
                    <a:pt x="4058" y="878"/>
                    <a:pt x="4058" y="798"/>
                  </a:cubicBezTo>
                  <a:lnTo>
                    <a:pt x="4058" y="159"/>
                  </a:lnTo>
                  <a:cubicBezTo>
                    <a:pt x="4058" y="79"/>
                    <a:pt x="3978" y="0"/>
                    <a:pt x="3898" y="0"/>
                  </a:cubicBezTo>
                  <a:lnTo>
                    <a:pt x="159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CUSTOMER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761" name="CustomShape 14"/>
            <p:cNvSpPr/>
            <p:nvPr/>
          </p:nvSpPr>
          <p:spPr>
            <a:xfrm>
              <a:off x="4318920" y="4133520"/>
              <a:ext cx="1455120" cy="339120"/>
            </a:xfrm>
            <a:custGeom>
              <a:avLst/>
              <a:gdLst/>
              <a:ahLst/>
              <a:rect l="l" t="t" r="r" b="b"/>
              <a:pathLst>
                <a:path w="4059" h="959">
                  <a:moveTo>
                    <a:pt x="159" y="0"/>
                  </a:moveTo>
                  <a:cubicBezTo>
                    <a:pt x="79" y="0"/>
                    <a:pt x="0" y="79"/>
                    <a:pt x="0" y="159"/>
                  </a:cubicBezTo>
                  <a:lnTo>
                    <a:pt x="0" y="798"/>
                  </a:lnTo>
                  <a:cubicBezTo>
                    <a:pt x="0" y="878"/>
                    <a:pt x="79" y="958"/>
                    <a:pt x="159" y="958"/>
                  </a:cubicBezTo>
                  <a:lnTo>
                    <a:pt x="3898" y="958"/>
                  </a:lnTo>
                  <a:cubicBezTo>
                    <a:pt x="3978" y="958"/>
                    <a:pt x="4058" y="878"/>
                    <a:pt x="4058" y="798"/>
                  </a:cubicBezTo>
                  <a:lnTo>
                    <a:pt x="4058" y="159"/>
                  </a:lnTo>
                  <a:cubicBezTo>
                    <a:pt x="4058" y="79"/>
                    <a:pt x="3978" y="0"/>
                    <a:pt x="3898" y="0"/>
                  </a:cubicBezTo>
                  <a:lnTo>
                    <a:pt x="159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VOUCHER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762" name="CustomShape 15"/>
            <p:cNvSpPr/>
            <p:nvPr/>
          </p:nvSpPr>
          <p:spPr>
            <a:xfrm>
              <a:off x="4318920" y="4601880"/>
              <a:ext cx="1455120" cy="339120"/>
            </a:xfrm>
            <a:custGeom>
              <a:avLst/>
              <a:gdLst/>
              <a:ahLst/>
              <a:rect l="l" t="t" r="r" b="b"/>
              <a:pathLst>
                <a:path w="4059" h="959">
                  <a:moveTo>
                    <a:pt x="159" y="0"/>
                  </a:moveTo>
                  <a:cubicBezTo>
                    <a:pt x="79" y="0"/>
                    <a:pt x="0" y="79"/>
                    <a:pt x="0" y="159"/>
                  </a:cubicBezTo>
                  <a:lnTo>
                    <a:pt x="0" y="798"/>
                  </a:lnTo>
                  <a:cubicBezTo>
                    <a:pt x="0" y="878"/>
                    <a:pt x="79" y="958"/>
                    <a:pt x="159" y="958"/>
                  </a:cubicBezTo>
                  <a:lnTo>
                    <a:pt x="3898" y="958"/>
                  </a:lnTo>
                  <a:cubicBezTo>
                    <a:pt x="3978" y="958"/>
                    <a:pt x="4058" y="878"/>
                    <a:pt x="4058" y="798"/>
                  </a:cubicBezTo>
                  <a:lnTo>
                    <a:pt x="4058" y="159"/>
                  </a:lnTo>
                  <a:cubicBezTo>
                    <a:pt x="4058" y="79"/>
                    <a:pt x="3978" y="0"/>
                    <a:pt x="3898" y="0"/>
                  </a:cubicBezTo>
                  <a:lnTo>
                    <a:pt x="159" y="0"/>
                  </a:lnTo>
                </a:path>
              </a:pathLst>
            </a:custGeom>
            <a:noFill/>
            <a:ln w="18000">
              <a:solidFill>
                <a:srgbClr val="00669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9000" rIns="99000" tIns="54000" bIns="54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1800" spc="-1" strike="noStrike">
                  <a:solidFill>
                    <a:srgbClr val="666666"/>
                  </a:solidFill>
                  <a:latin typeface="Arial"/>
                  <a:ea typeface="Microsoft YaHei"/>
                </a:rPr>
                <a:t>TENDERS</a:t>
              </a:r>
              <a:endParaRPr b="0" lang="it-IT" sz="1800" spc="-1" strike="noStrike">
                <a:latin typeface="Arial"/>
              </a:endParaRPr>
            </a:p>
          </p:txBody>
        </p:sp>
        <p:grpSp>
          <p:nvGrpSpPr>
            <p:cNvPr id="763" name="Group 16"/>
            <p:cNvGrpSpPr/>
            <p:nvPr/>
          </p:nvGrpSpPr>
          <p:grpSpPr>
            <a:xfrm>
              <a:off x="4311000" y="1471320"/>
              <a:ext cx="1464480" cy="663120"/>
              <a:chOff x="4311000" y="1471320"/>
              <a:chExt cx="1464480" cy="663120"/>
            </a:xfrm>
          </p:grpSpPr>
          <p:sp>
            <p:nvSpPr>
              <p:cNvPr id="764" name="CustomShape 17"/>
              <p:cNvSpPr/>
              <p:nvPr/>
            </p:nvSpPr>
            <p:spPr>
              <a:xfrm>
                <a:off x="4311000" y="1471320"/>
                <a:ext cx="1464480" cy="6631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9448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solidFill>
                      <a:srgbClr val="ffffff"/>
                    </a:solidFill>
                    <a:latin typeface="Arial"/>
                    <a:ea typeface="Microsoft YaHei"/>
                  </a:rPr>
                  <a:t>Feed PIM </a:t>
                </a:r>
                <a:endParaRPr b="0" lang="it-IT" sz="20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solidFill>
                      <a:srgbClr val="ffffff"/>
                    </a:solidFill>
                    <a:latin typeface="Arial"/>
                    <a:ea typeface="Microsoft YaHei"/>
                  </a:rPr>
                  <a:t>Schemas</a:t>
                </a:r>
                <a:endParaRPr b="0" lang="it-IT" sz="2000" spc="-1" strike="noStrike">
                  <a:latin typeface="Arial"/>
                </a:endParaRPr>
              </a:p>
            </p:txBody>
          </p:sp>
        </p:grpSp>
        <p:sp>
          <p:nvSpPr>
            <p:cNvPr id="765" name="CustomShape 18"/>
            <p:cNvSpPr/>
            <p:nvPr/>
          </p:nvSpPr>
          <p:spPr>
            <a:xfrm>
              <a:off x="4823640" y="1038960"/>
              <a:ext cx="351720" cy="339120"/>
            </a:xfrm>
            <a:prstGeom prst="ellipse">
              <a:avLst/>
            </a:prstGeom>
            <a:solidFill>
              <a:srgbClr val="f7944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CustomShape 19"/>
            <p:cNvSpPr/>
            <p:nvPr/>
          </p:nvSpPr>
          <p:spPr>
            <a:xfrm>
              <a:off x="4872960" y="998280"/>
              <a:ext cx="243720" cy="332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Microsoft YaHei"/>
                </a:rPr>
                <a:t>1</a:t>
              </a:r>
              <a:endParaRPr b="0" lang="it-IT" sz="2200" spc="-1" strike="noStrike">
                <a:latin typeface="Arial"/>
              </a:endParaRPr>
            </a:p>
          </p:txBody>
        </p:sp>
      </p:grpSp>
      <p:grpSp>
        <p:nvGrpSpPr>
          <p:cNvPr id="767" name="Group 20"/>
          <p:cNvGrpSpPr/>
          <p:nvPr/>
        </p:nvGrpSpPr>
        <p:grpSpPr>
          <a:xfrm>
            <a:off x="6118560" y="998280"/>
            <a:ext cx="3794760" cy="4565160"/>
            <a:chOff x="6118560" y="998280"/>
            <a:chExt cx="3794760" cy="4565160"/>
          </a:xfrm>
        </p:grpSpPr>
        <p:grpSp>
          <p:nvGrpSpPr>
            <p:cNvPr id="768" name="Group 21"/>
            <p:cNvGrpSpPr/>
            <p:nvPr/>
          </p:nvGrpSpPr>
          <p:grpSpPr>
            <a:xfrm>
              <a:off x="7558560" y="1469880"/>
              <a:ext cx="1211760" cy="662760"/>
              <a:chOff x="7558560" y="1469880"/>
              <a:chExt cx="1211760" cy="662760"/>
            </a:xfrm>
          </p:grpSpPr>
          <p:sp>
            <p:nvSpPr>
              <p:cNvPr id="769" name="CustomShape 22"/>
              <p:cNvSpPr/>
              <p:nvPr/>
            </p:nvSpPr>
            <p:spPr>
              <a:xfrm>
                <a:off x="7558560" y="1469880"/>
                <a:ext cx="1211760" cy="662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9448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ffff"/>
                    </a:solidFill>
                    <a:latin typeface="Arial"/>
                    <a:ea typeface="Microsoft YaHei"/>
                  </a:rPr>
                  <a:t>Run The </a:t>
                </a:r>
                <a:endParaRPr b="0" lang="it-IT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ffff"/>
                    </a:solidFill>
                    <a:latin typeface="Arial"/>
                    <a:ea typeface="Microsoft YaHei"/>
                  </a:rPr>
                  <a:t>Engine</a:t>
                </a:r>
                <a:endParaRPr b="0" lang="it-IT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b="0" lang="it-IT" sz="1800" spc="-1" strike="noStrike">
                  <a:latin typeface="Arial"/>
                </a:endParaRPr>
              </a:p>
            </p:txBody>
          </p:sp>
        </p:grpSp>
        <p:pic>
          <p:nvPicPr>
            <p:cNvPr id="770" name="" descr=""/>
            <p:cNvPicPr/>
            <p:nvPr/>
          </p:nvPicPr>
          <p:blipFill>
            <a:blip r:embed="rId2"/>
            <a:stretch/>
          </p:blipFill>
          <p:spPr>
            <a:xfrm>
              <a:off x="6118560" y="2215800"/>
              <a:ext cx="3794760" cy="334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1" name="CustomShape 23"/>
            <p:cNvSpPr/>
            <p:nvPr/>
          </p:nvSpPr>
          <p:spPr>
            <a:xfrm>
              <a:off x="8026560" y="1038960"/>
              <a:ext cx="351720" cy="339120"/>
            </a:xfrm>
            <a:prstGeom prst="ellipse">
              <a:avLst/>
            </a:prstGeom>
            <a:solidFill>
              <a:srgbClr val="f7944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2" name="CustomShape 24"/>
            <p:cNvSpPr/>
            <p:nvPr/>
          </p:nvSpPr>
          <p:spPr>
            <a:xfrm>
              <a:off x="8077320" y="998280"/>
              <a:ext cx="243720" cy="332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Microsoft YaHei"/>
                </a:rPr>
                <a:t>2</a:t>
              </a:r>
              <a:endParaRPr b="0" lang="it-IT" sz="2200" spc="-1" strike="noStrike">
                <a:latin typeface="Arial"/>
              </a:endParaRPr>
            </a:p>
          </p:txBody>
        </p:sp>
      </p:grpSp>
      <p:grpSp>
        <p:nvGrpSpPr>
          <p:cNvPr id="773" name="Group 25"/>
          <p:cNvGrpSpPr/>
          <p:nvPr/>
        </p:nvGrpSpPr>
        <p:grpSpPr>
          <a:xfrm>
            <a:off x="10472040" y="963720"/>
            <a:ext cx="1401120" cy="5025600"/>
            <a:chOff x="10472040" y="963720"/>
            <a:chExt cx="1401120" cy="5025600"/>
          </a:xfrm>
        </p:grpSpPr>
        <p:grpSp>
          <p:nvGrpSpPr>
            <p:cNvPr id="774" name="Group 26"/>
            <p:cNvGrpSpPr/>
            <p:nvPr/>
          </p:nvGrpSpPr>
          <p:grpSpPr>
            <a:xfrm>
              <a:off x="10526040" y="1498320"/>
              <a:ext cx="1212120" cy="653400"/>
              <a:chOff x="10526040" y="1498320"/>
              <a:chExt cx="1212120" cy="653400"/>
            </a:xfrm>
          </p:grpSpPr>
          <p:sp>
            <p:nvSpPr>
              <p:cNvPr id="775" name="CustomShape 27"/>
              <p:cNvSpPr/>
              <p:nvPr/>
            </p:nvSpPr>
            <p:spPr>
              <a:xfrm>
                <a:off x="10526040" y="1498320"/>
                <a:ext cx="1212120" cy="6534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9448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ffff"/>
                    </a:solidFill>
                    <a:latin typeface="Arial"/>
                    <a:ea typeface="Microsoft YaHei"/>
                  </a:rPr>
                  <a:t>Return</a:t>
                </a:r>
                <a:endParaRPr b="0" lang="it-IT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ffffff"/>
                    </a:solidFill>
                    <a:latin typeface="Arial"/>
                    <a:ea typeface="Microsoft YaHei"/>
                  </a:rPr>
                  <a:t>Delta</a:t>
                </a:r>
                <a:endParaRPr b="0" lang="it-IT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b="0" lang="it-IT" sz="1800" spc="-1" strike="noStrike">
                  <a:latin typeface="Arial"/>
                </a:endParaRPr>
              </a:p>
            </p:txBody>
          </p:sp>
        </p:grpSp>
        <p:pic>
          <p:nvPicPr>
            <p:cNvPr id="776" name="" descr=""/>
            <p:cNvPicPr/>
            <p:nvPr/>
          </p:nvPicPr>
          <p:blipFill>
            <a:blip r:embed="rId3"/>
            <a:stretch/>
          </p:blipFill>
          <p:spPr>
            <a:xfrm>
              <a:off x="10472040" y="2314440"/>
              <a:ext cx="1401120" cy="918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77" name="CustomShape 28"/>
            <p:cNvSpPr/>
            <p:nvPr/>
          </p:nvSpPr>
          <p:spPr>
            <a:xfrm>
              <a:off x="10959480" y="1004760"/>
              <a:ext cx="351720" cy="334080"/>
            </a:xfrm>
            <a:prstGeom prst="ellipse">
              <a:avLst/>
            </a:prstGeom>
            <a:solidFill>
              <a:srgbClr val="f7944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CustomShape 29"/>
            <p:cNvSpPr/>
            <p:nvPr/>
          </p:nvSpPr>
          <p:spPr>
            <a:xfrm>
              <a:off x="10972800" y="963720"/>
              <a:ext cx="243720" cy="327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Microsoft YaHei"/>
                </a:rPr>
                <a:t>3</a:t>
              </a:r>
              <a:endParaRPr b="0" lang="it-IT" sz="2200" spc="-1" strike="noStrike">
                <a:latin typeface="Arial"/>
              </a:endParaRPr>
            </a:p>
          </p:txBody>
        </p:sp>
        <p:sp>
          <p:nvSpPr>
            <p:cNvPr id="779" name="Line 30"/>
            <p:cNvSpPr/>
            <p:nvPr/>
          </p:nvSpPr>
          <p:spPr>
            <a:xfrm>
              <a:off x="11173320" y="3450960"/>
              <a:ext cx="0" cy="2538360"/>
            </a:xfrm>
            <a:prstGeom prst="line">
              <a:avLst/>
            </a:prstGeom>
            <a:ln cap="rnd" w="36000">
              <a:solidFill>
                <a:srgbClr val="f79448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80" name="Group 31"/>
          <p:cNvGrpSpPr/>
          <p:nvPr/>
        </p:nvGrpSpPr>
        <p:grpSpPr>
          <a:xfrm>
            <a:off x="2190960" y="5665320"/>
            <a:ext cx="8966880" cy="325800"/>
            <a:chOff x="2190960" y="5665320"/>
            <a:chExt cx="8966880" cy="325800"/>
          </a:xfrm>
        </p:grpSpPr>
        <p:sp>
          <p:nvSpPr>
            <p:cNvPr id="781" name="Line 32"/>
            <p:cNvSpPr/>
            <p:nvPr/>
          </p:nvSpPr>
          <p:spPr>
            <a:xfrm flipH="1">
              <a:off x="2190960" y="5991120"/>
              <a:ext cx="8966880" cy="0"/>
            </a:xfrm>
            <a:prstGeom prst="line">
              <a:avLst/>
            </a:prstGeom>
            <a:ln cap="rnd" w="36000">
              <a:solidFill>
                <a:srgbClr val="f79448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Line 33"/>
            <p:cNvSpPr/>
            <p:nvPr/>
          </p:nvSpPr>
          <p:spPr>
            <a:xfrm flipV="1">
              <a:off x="2190960" y="5665320"/>
              <a:ext cx="0" cy="291960"/>
            </a:xfrm>
            <a:prstGeom prst="line">
              <a:avLst/>
            </a:prstGeom>
            <a:ln cap="rnd" w="36000">
              <a:solidFill>
                <a:srgbClr val="f79448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CustomShape 1"/>
          <p:cNvSpPr/>
          <p:nvPr/>
        </p:nvSpPr>
        <p:spPr>
          <a:xfrm>
            <a:off x="837720" y="195480"/>
            <a:ext cx="10499400" cy="84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Sanity Check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784" name="Group 2"/>
          <p:cNvGrpSpPr/>
          <p:nvPr/>
        </p:nvGrpSpPr>
        <p:grpSpPr>
          <a:xfrm>
            <a:off x="719640" y="1080000"/>
            <a:ext cx="5540040" cy="5106960"/>
            <a:chOff x="719640" y="1080000"/>
            <a:chExt cx="5540040" cy="5106960"/>
          </a:xfrm>
        </p:grpSpPr>
        <p:sp>
          <p:nvSpPr>
            <p:cNvPr id="785" name="CustomShape 3"/>
            <p:cNvSpPr/>
            <p:nvPr/>
          </p:nvSpPr>
          <p:spPr>
            <a:xfrm>
              <a:off x="719640" y="1080000"/>
              <a:ext cx="5540040" cy="3380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72000" bIns="45000">
              <a:normAutofit fontScale="73000"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Di norma le meccaniche promozionali vengono alimentate da sistemi terzi.</a:t>
              </a: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Come ci proteggiamo da meccaniche “insane”? </a:t>
              </a: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Tipo:</a:t>
              </a: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    </a:t>
              </a: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Sconto del 110%</a:t>
              </a: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    </a:t>
              </a: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Codice articolo target e gruppo a null</a:t>
              </a: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    </a:t>
              </a:r>
              <a:r>
                <a:rPr b="0" lang="it-IT" sz="2600" spc="-1" strike="noStrike">
                  <a:solidFill>
                    <a:srgbClr val="5983b0"/>
                  </a:solidFill>
                  <a:latin typeface="Arial"/>
                  <a:ea typeface="DejaVu Sans"/>
                </a:rPr>
                <a:t>Reparto inesistente</a:t>
              </a:r>
              <a:endParaRPr b="0" lang="it-IT" sz="2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…</a:t>
              </a:r>
              <a:r>
                <a:rPr b="0" lang="it-IT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.. </a:t>
              </a:r>
              <a:endParaRPr b="0" lang="it-IT" sz="2600" spc="-1" strike="noStrike">
                <a:latin typeface="Arial"/>
              </a:endParaRPr>
            </a:p>
          </p:txBody>
        </p:sp>
        <p:pic>
          <p:nvPicPr>
            <p:cNvPr id="786" name="" descr=""/>
            <p:cNvPicPr/>
            <p:nvPr/>
          </p:nvPicPr>
          <p:blipFill>
            <a:blip r:embed="rId1"/>
            <a:stretch/>
          </p:blipFill>
          <p:spPr>
            <a:xfrm>
              <a:off x="2143800" y="4680000"/>
              <a:ext cx="1851840" cy="15069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87" name="Group 4"/>
          <p:cNvGrpSpPr/>
          <p:nvPr/>
        </p:nvGrpSpPr>
        <p:grpSpPr>
          <a:xfrm>
            <a:off x="6694920" y="1207800"/>
            <a:ext cx="5108040" cy="4836960"/>
            <a:chOff x="6694920" y="1207800"/>
            <a:chExt cx="5108040" cy="4836960"/>
          </a:xfrm>
        </p:grpSpPr>
        <p:sp>
          <p:nvSpPr>
            <p:cNvPr id="788" name="CustomShape 5"/>
            <p:cNvSpPr/>
            <p:nvPr/>
          </p:nvSpPr>
          <p:spPr>
            <a:xfrm>
              <a:off x="6694920" y="3416040"/>
              <a:ext cx="5108040" cy="2628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72000" bIns="45000">
              <a:norm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it-IT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Un </a:t>
              </a:r>
              <a:r>
                <a:rPr b="0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trigger</a:t>
              </a:r>
              <a:r>
                <a:rPr b="0" lang="it-IT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sulla Tabella Action invoca la funzione “Sanity” di DB. Tale funzione applica  i controlli previsti, scrive eventuali alert sulle tabelle preposte e inserisce la promozione in stato “quarantena”</a:t>
              </a:r>
              <a:endParaRPr b="0" lang="it-IT" sz="2600" spc="-1" strike="noStrike">
                <a:latin typeface="Arial"/>
              </a:endParaRPr>
            </a:p>
          </p:txBody>
        </p:sp>
        <p:pic>
          <p:nvPicPr>
            <p:cNvPr id="789" name="" descr=""/>
            <p:cNvPicPr/>
            <p:nvPr/>
          </p:nvPicPr>
          <p:blipFill>
            <a:blip r:embed="rId2"/>
            <a:stretch/>
          </p:blipFill>
          <p:spPr>
            <a:xfrm>
              <a:off x="7869960" y="1207800"/>
              <a:ext cx="2565360" cy="1596960"/>
            </a:xfrm>
            <a:prstGeom prst="rect">
              <a:avLst/>
            </a:prstGeom>
            <a:ln>
              <a:noFill/>
            </a:ln>
          </p:spPr>
        </p:pic>
      </p:grpSp>
    </p:spTree>
  </p:cSld>
  <p:transition spd="slow">
    <p:fade/>
  </p:transition>
  <p:timing>
    <p:tnLst>
      <p:par>
        <p:cTn id="225" dur="indefinite" restart="never" nodeType="tmRoot">
          <p:childTnLst>
            <p:seq>
              <p:cTn id="226" dur="indefinite" nodeType="mainSeq">
                <p:childTnLst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Picture 177_3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791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Procedura installazione Server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792" name="CustomShape 2"/>
          <p:cNvSpPr/>
          <p:nvPr/>
        </p:nvSpPr>
        <p:spPr>
          <a:xfrm>
            <a:off x="2098080" y="1368000"/>
            <a:ext cx="9884880" cy="17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Il manuale è di pochissime pagine.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Macchina debian 12 standard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Installa la procedura </a:t>
            </a:r>
            <a:r>
              <a:rPr b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ecli 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copiandola dal server di riferimento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Esegui ECLI SETUP che procede in modo automatico chiedendo pochissimi input (ad esempio: è uno store server?)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793" name="Picture 536_0" descr=""/>
          <p:cNvPicPr/>
          <p:nvPr/>
        </p:nvPicPr>
        <p:blipFill>
          <a:blip r:embed="rId2"/>
          <a:stretch/>
        </p:blipFill>
        <p:spPr>
          <a:xfrm>
            <a:off x="1613160" y="3737160"/>
            <a:ext cx="1081800" cy="1081800"/>
          </a:xfrm>
          <a:prstGeom prst="rect">
            <a:avLst/>
          </a:prstGeom>
          <a:ln>
            <a:noFill/>
          </a:ln>
        </p:spPr>
      </p:pic>
      <p:pic>
        <p:nvPicPr>
          <p:cNvPr id="794" name="Picture 540_0" descr=""/>
          <p:cNvPicPr/>
          <p:nvPr/>
        </p:nvPicPr>
        <p:blipFill>
          <a:blip r:embed="rId3">
            <a:grayscl/>
          </a:blip>
          <a:stretch/>
        </p:blipFill>
        <p:spPr>
          <a:xfrm>
            <a:off x="5652000" y="3744000"/>
            <a:ext cx="1081800" cy="1081800"/>
          </a:xfrm>
          <a:prstGeom prst="rect">
            <a:avLst/>
          </a:prstGeom>
          <a:ln>
            <a:noFill/>
          </a:ln>
        </p:spPr>
      </p:pic>
      <p:pic>
        <p:nvPicPr>
          <p:cNvPr id="795" name="" descr=""/>
          <p:cNvPicPr/>
          <p:nvPr/>
        </p:nvPicPr>
        <p:blipFill>
          <a:blip r:embed="rId4"/>
          <a:stretch/>
        </p:blipFill>
        <p:spPr>
          <a:xfrm>
            <a:off x="7060320" y="3629160"/>
            <a:ext cx="3482640" cy="1045800"/>
          </a:xfrm>
          <a:prstGeom prst="rect">
            <a:avLst/>
          </a:prstGeom>
          <a:ln>
            <a:noFill/>
          </a:ln>
        </p:spPr>
      </p:pic>
      <p:sp>
        <p:nvSpPr>
          <p:cNvPr id="796" name="CustomShape 3"/>
          <p:cNvSpPr/>
          <p:nvPr/>
        </p:nvSpPr>
        <p:spPr>
          <a:xfrm>
            <a:off x="3348000" y="3960000"/>
            <a:ext cx="1362960" cy="786960"/>
          </a:xfrm>
          <a:custGeom>
            <a:avLst/>
            <a:gdLst/>
            <a:ahLst/>
            <a:rect l="l" t="t" r="r" b="b"/>
            <a:pathLst>
              <a:path w="3802" h="2202">
                <a:moveTo>
                  <a:pt x="0" y="550"/>
                </a:moveTo>
                <a:lnTo>
                  <a:pt x="2850" y="550"/>
                </a:lnTo>
                <a:lnTo>
                  <a:pt x="2850" y="0"/>
                </a:lnTo>
                <a:lnTo>
                  <a:pt x="3801" y="1100"/>
                </a:lnTo>
                <a:lnTo>
                  <a:pt x="2850" y="2201"/>
                </a:lnTo>
                <a:lnTo>
                  <a:pt x="2850" y="1650"/>
                </a:lnTo>
                <a:lnTo>
                  <a:pt x="0" y="1650"/>
                </a:lnTo>
                <a:lnTo>
                  <a:pt x="0" y="550"/>
                </a:lnTo>
              </a:path>
            </a:pathLst>
          </a:cu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Picture 177_31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798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Procedura installazione Cassa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799" name="CustomShape 2"/>
          <p:cNvSpPr/>
          <p:nvPr/>
        </p:nvSpPr>
        <p:spPr>
          <a:xfrm>
            <a:off x="1944000" y="1440000"/>
            <a:ext cx="8732880" cy="208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Viene fornita l’immagine e con un tool standard si crea la chiavetta da cui fare il boot. Lato server si definisce il nuovo device a cui viene assegnato un ID.</a:t>
            </a:r>
            <a:br/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 fase di installazione si dichiare </a:t>
            </a:r>
            <a:r>
              <a:rPr b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’</a:t>
            </a:r>
            <a:r>
              <a:rPr b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indirizzo IP del nodo, l’IP del server e il device ID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 e il tutto procede in modo automatico.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800" name="Picture 273_0" descr=""/>
          <p:cNvPicPr/>
          <p:nvPr/>
        </p:nvPicPr>
        <p:blipFill>
          <a:blip r:embed="rId2"/>
          <a:stretch/>
        </p:blipFill>
        <p:spPr>
          <a:xfrm>
            <a:off x="4613040" y="3816000"/>
            <a:ext cx="1429920" cy="1155960"/>
          </a:xfrm>
          <a:prstGeom prst="rect">
            <a:avLst/>
          </a:prstGeom>
          <a:ln>
            <a:noFill/>
          </a:ln>
        </p:spPr>
      </p:pic>
      <p:pic>
        <p:nvPicPr>
          <p:cNvPr id="801" name="" descr=""/>
          <p:cNvPicPr/>
          <p:nvPr/>
        </p:nvPicPr>
        <p:blipFill>
          <a:blip r:embed="rId3"/>
          <a:stretch/>
        </p:blipFill>
        <p:spPr>
          <a:xfrm>
            <a:off x="6696000" y="3920400"/>
            <a:ext cx="970560" cy="97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Founders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3444840" y="1938240"/>
            <a:ext cx="1060200" cy="144072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3"/>
          <a:srcRect l="12763" t="0" r="7540" b="15945"/>
          <a:stretch/>
        </p:blipFill>
        <p:spPr>
          <a:xfrm>
            <a:off x="7243560" y="2049120"/>
            <a:ext cx="1175400" cy="132948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3666240" y="3837600"/>
            <a:ext cx="4854240" cy="149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1fa3dd"/>
                </a:solidFill>
                <a:latin typeface="Montserrat"/>
                <a:ea typeface="DejaVu Sans"/>
              </a:rPr>
              <a:t>Alberto &amp; Massimo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Stesso percorso 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Stessa esperienza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Stessi obiettivi 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" dur="indefinite" restart="never" nodeType="tmRoot">
          <p:childTnLst>
            <p:seq>
              <p:cTn id="15" dur="indefinite" nodeType="mainSeq"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Picture 177_3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803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Reportistica centralizzata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804" name="Group 2"/>
          <p:cNvGrpSpPr/>
          <p:nvPr/>
        </p:nvGrpSpPr>
        <p:grpSpPr>
          <a:xfrm>
            <a:off x="1728000" y="2556000"/>
            <a:ext cx="1432080" cy="1216080"/>
            <a:chOff x="1728000" y="2556000"/>
            <a:chExt cx="1432080" cy="1216080"/>
          </a:xfrm>
        </p:grpSpPr>
        <p:pic>
          <p:nvPicPr>
            <p:cNvPr id="805" name="" descr=""/>
            <p:cNvPicPr/>
            <p:nvPr/>
          </p:nvPicPr>
          <p:blipFill>
            <a:blip r:embed="rId2"/>
            <a:stretch/>
          </p:blipFill>
          <p:spPr>
            <a:xfrm>
              <a:off x="1728000" y="2556000"/>
              <a:ext cx="879480" cy="879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6" name="" descr=""/>
            <p:cNvPicPr/>
            <p:nvPr/>
          </p:nvPicPr>
          <p:blipFill>
            <a:blip r:embed="rId3"/>
            <a:stretch/>
          </p:blipFill>
          <p:spPr>
            <a:xfrm>
              <a:off x="2612520" y="3224520"/>
              <a:ext cx="547560" cy="5475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07" name="" descr=""/>
          <p:cNvPicPr/>
          <p:nvPr/>
        </p:nvPicPr>
        <p:blipFill>
          <a:blip r:embed="rId4"/>
          <a:stretch/>
        </p:blipFill>
        <p:spPr>
          <a:xfrm>
            <a:off x="5024520" y="4075920"/>
            <a:ext cx="547560" cy="547560"/>
          </a:xfrm>
          <a:prstGeom prst="rect">
            <a:avLst/>
          </a:prstGeom>
          <a:ln>
            <a:noFill/>
          </a:ln>
        </p:spPr>
      </p:pic>
      <p:grpSp>
        <p:nvGrpSpPr>
          <p:cNvPr id="808" name="Group 3"/>
          <p:cNvGrpSpPr/>
          <p:nvPr/>
        </p:nvGrpSpPr>
        <p:grpSpPr>
          <a:xfrm>
            <a:off x="1748520" y="4415400"/>
            <a:ext cx="1432080" cy="1216080"/>
            <a:chOff x="1748520" y="4415400"/>
            <a:chExt cx="1432080" cy="1216080"/>
          </a:xfrm>
        </p:grpSpPr>
        <p:pic>
          <p:nvPicPr>
            <p:cNvPr id="809" name="" descr=""/>
            <p:cNvPicPr/>
            <p:nvPr/>
          </p:nvPicPr>
          <p:blipFill>
            <a:blip r:embed="rId5"/>
            <a:stretch/>
          </p:blipFill>
          <p:spPr>
            <a:xfrm>
              <a:off x="1748520" y="4415400"/>
              <a:ext cx="879480" cy="879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0" name="" descr=""/>
            <p:cNvPicPr/>
            <p:nvPr/>
          </p:nvPicPr>
          <p:blipFill>
            <a:blip r:embed="rId6"/>
            <a:stretch/>
          </p:blipFill>
          <p:spPr>
            <a:xfrm>
              <a:off x="2633040" y="5083920"/>
              <a:ext cx="547560" cy="5475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11" name="" descr=""/>
          <p:cNvPicPr/>
          <p:nvPr/>
        </p:nvPicPr>
        <p:blipFill>
          <a:blip r:embed="rId7"/>
          <a:stretch/>
        </p:blipFill>
        <p:spPr>
          <a:xfrm>
            <a:off x="5672520" y="3908520"/>
            <a:ext cx="951480" cy="951480"/>
          </a:xfrm>
          <a:prstGeom prst="rect">
            <a:avLst/>
          </a:prstGeom>
          <a:ln>
            <a:noFill/>
          </a:ln>
        </p:spPr>
      </p:pic>
      <p:sp>
        <p:nvSpPr>
          <p:cNvPr id="812" name="CustomShape 4"/>
          <p:cNvSpPr/>
          <p:nvPr/>
        </p:nvSpPr>
        <p:spPr>
          <a:xfrm>
            <a:off x="2540520" y="2864520"/>
            <a:ext cx="767880" cy="18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db_offlog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813" name="CustomShape 5"/>
          <p:cNvSpPr/>
          <p:nvPr/>
        </p:nvSpPr>
        <p:spPr>
          <a:xfrm>
            <a:off x="2540520" y="4808520"/>
            <a:ext cx="623880" cy="18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db_offlog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814" name="CustomShape 6"/>
          <p:cNvSpPr/>
          <p:nvPr/>
        </p:nvSpPr>
        <p:spPr>
          <a:xfrm>
            <a:off x="5096520" y="3836520"/>
            <a:ext cx="659880" cy="18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db_offlog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815" name="CustomShape 7"/>
          <p:cNvSpPr/>
          <p:nvPr/>
        </p:nvSpPr>
        <p:spPr>
          <a:xfrm>
            <a:off x="4772520" y="4676040"/>
            <a:ext cx="930960" cy="306360"/>
          </a:xfrm>
          <a:prstGeom prst="roundRect">
            <a:avLst>
              <a:gd name="adj" fmla="val 50000"/>
            </a:avLst>
          </a:prstGeom>
          <a:solidFill>
            <a:srgbClr val="9bbb59">
              <a:alpha val="70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18000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IN" sz="1000" spc="-1" strike="noStrike">
                <a:solidFill>
                  <a:srgbClr val="ffffff"/>
                </a:solidFill>
                <a:latin typeface="Segoe UI"/>
                <a:ea typeface="Open Sans"/>
              </a:rPr>
              <a:t>STAGER</a:t>
            </a:r>
            <a:endParaRPr b="0" lang="it-IT" sz="1000" spc="-1" strike="noStrike">
              <a:latin typeface="Arial"/>
            </a:endParaRPr>
          </a:p>
        </p:txBody>
      </p:sp>
      <p:pic>
        <p:nvPicPr>
          <p:cNvPr id="816" name="" descr=""/>
          <p:cNvPicPr/>
          <p:nvPr/>
        </p:nvPicPr>
        <p:blipFill>
          <a:blip r:embed="rId8"/>
          <a:stretch/>
        </p:blipFill>
        <p:spPr>
          <a:xfrm>
            <a:off x="6572520" y="3980520"/>
            <a:ext cx="858960" cy="858960"/>
          </a:xfrm>
          <a:prstGeom prst="rect">
            <a:avLst/>
          </a:prstGeom>
          <a:ln>
            <a:noFill/>
          </a:ln>
        </p:spPr>
      </p:pic>
      <p:sp>
        <p:nvSpPr>
          <p:cNvPr id="817" name="CustomShape 8"/>
          <p:cNvSpPr/>
          <p:nvPr/>
        </p:nvSpPr>
        <p:spPr>
          <a:xfrm>
            <a:off x="7035120" y="3539160"/>
            <a:ext cx="468360" cy="18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rdb_log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818" name="CustomShape 9"/>
          <p:cNvSpPr/>
          <p:nvPr/>
        </p:nvSpPr>
        <p:spPr>
          <a:xfrm>
            <a:off x="7035480" y="3647160"/>
            <a:ext cx="684000" cy="22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rdb_log_item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819" name="CustomShape 10"/>
          <p:cNvSpPr/>
          <p:nvPr/>
        </p:nvSpPr>
        <p:spPr>
          <a:xfrm>
            <a:off x="7035480" y="3755160"/>
            <a:ext cx="972000" cy="22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rdb_log_Tender</a:t>
            </a:r>
            <a:endParaRPr b="0" lang="it-IT" sz="700" spc="-1" strike="noStrike">
              <a:latin typeface="Arial"/>
            </a:endParaRPr>
          </a:p>
        </p:txBody>
      </p:sp>
      <p:pic>
        <p:nvPicPr>
          <p:cNvPr id="820" name="" descr=""/>
          <p:cNvPicPr/>
          <p:nvPr/>
        </p:nvPicPr>
        <p:blipFill>
          <a:blip r:embed="rId9"/>
          <a:stretch/>
        </p:blipFill>
        <p:spPr>
          <a:xfrm>
            <a:off x="8053920" y="4232520"/>
            <a:ext cx="529560" cy="529560"/>
          </a:xfrm>
          <a:prstGeom prst="rect">
            <a:avLst/>
          </a:prstGeom>
          <a:ln>
            <a:noFill/>
          </a:ln>
        </p:spPr>
      </p:pic>
      <p:sp>
        <p:nvSpPr>
          <p:cNvPr id="821" name="CustomShape 11"/>
          <p:cNvSpPr/>
          <p:nvPr/>
        </p:nvSpPr>
        <p:spPr>
          <a:xfrm>
            <a:off x="7863480" y="4007160"/>
            <a:ext cx="1008000" cy="18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Funzioni postgresql</a:t>
            </a:r>
            <a:endParaRPr b="0" lang="it-IT" sz="700" spc="-1" strike="noStrike">
              <a:latin typeface="Arial"/>
            </a:endParaRPr>
          </a:p>
        </p:txBody>
      </p:sp>
      <p:pic>
        <p:nvPicPr>
          <p:cNvPr id="822" name="" descr=""/>
          <p:cNvPicPr/>
          <p:nvPr/>
        </p:nvPicPr>
        <p:blipFill>
          <a:blip r:embed="rId10"/>
          <a:stretch/>
        </p:blipFill>
        <p:spPr>
          <a:xfrm>
            <a:off x="9164520" y="3980520"/>
            <a:ext cx="930960" cy="930960"/>
          </a:xfrm>
          <a:prstGeom prst="rect">
            <a:avLst/>
          </a:prstGeom>
          <a:ln>
            <a:noFill/>
          </a:ln>
        </p:spPr>
      </p:pic>
      <p:pic>
        <p:nvPicPr>
          <p:cNvPr id="823" name="" descr=""/>
          <p:cNvPicPr/>
          <p:nvPr/>
        </p:nvPicPr>
        <p:blipFill>
          <a:blip r:embed="rId11"/>
          <a:stretch/>
        </p:blipFill>
        <p:spPr>
          <a:xfrm>
            <a:off x="3451320" y="3802680"/>
            <a:ext cx="1028160" cy="388800"/>
          </a:xfrm>
          <a:prstGeom prst="rect">
            <a:avLst/>
          </a:prstGeom>
          <a:ln>
            <a:noFill/>
          </a:ln>
        </p:spPr>
      </p:pic>
      <p:pic>
        <p:nvPicPr>
          <p:cNvPr id="824" name="" descr=""/>
          <p:cNvPicPr/>
          <p:nvPr/>
        </p:nvPicPr>
        <p:blipFill>
          <a:blip r:embed="rId12"/>
          <a:stretch/>
        </p:blipFill>
        <p:spPr>
          <a:xfrm flipH="1" rot="10800000">
            <a:off x="3451320" y="4417560"/>
            <a:ext cx="1028160" cy="388800"/>
          </a:xfrm>
          <a:prstGeom prst="rect">
            <a:avLst/>
          </a:prstGeom>
          <a:ln>
            <a:noFill/>
          </a:ln>
        </p:spPr>
      </p:pic>
      <p:sp>
        <p:nvSpPr>
          <p:cNvPr id="825" name="CustomShape 12"/>
          <p:cNvSpPr/>
          <p:nvPr/>
        </p:nvSpPr>
        <p:spPr>
          <a:xfrm>
            <a:off x="1944000" y="1440000"/>
            <a:ext cx="8732880" cy="208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La reportistica di negozio viene realizzata con Grafana.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Si tratta di un open source personalizzabile anche dall’utente finale.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icture 177_5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827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Reportistica centralizzata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828" name="" descr=""/>
          <p:cNvPicPr/>
          <p:nvPr/>
        </p:nvPicPr>
        <p:blipFill>
          <a:blip r:embed="rId2"/>
          <a:stretch/>
        </p:blipFill>
        <p:spPr>
          <a:xfrm>
            <a:off x="4860000" y="1847880"/>
            <a:ext cx="7271280" cy="3475080"/>
          </a:xfrm>
          <a:prstGeom prst="rect">
            <a:avLst/>
          </a:prstGeom>
          <a:ln>
            <a:noFill/>
          </a:ln>
        </p:spPr>
      </p:pic>
      <p:sp>
        <p:nvSpPr>
          <p:cNvPr id="829" name="CustomShape 2"/>
          <p:cNvSpPr/>
          <p:nvPr/>
        </p:nvSpPr>
        <p:spPr>
          <a:xfrm>
            <a:off x="85320" y="1656000"/>
            <a:ext cx="5705640" cy="39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ClickHouse è progettato invece per lavorare su </a:t>
            </a:r>
            <a:r>
              <a:rPr b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grandi volumi</a:t>
            </a:r>
            <a:br/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Organizza dati “</a:t>
            </a:r>
            <a:r>
              <a:rPr b="1" i="1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 colonne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”,  ottimizza</a:t>
            </a:r>
            <a:br/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queries analitiche e comprime i dati.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Estende lo standard SQL arricchendolo con funzioni di aggregazione.</a:t>
            </a:r>
            <a:br/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Con ClickHouse abbiamo la velocità fornita dalla tecnologia OLAP senza la complessità delle definizione multidimensionale dei “cubi”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Picture 177_9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831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ClickHouse &amp; AI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832" name="" descr=""/>
          <p:cNvPicPr/>
          <p:nvPr/>
        </p:nvPicPr>
        <p:blipFill>
          <a:blip r:embed="rId2"/>
          <a:stretch/>
        </p:blipFill>
        <p:spPr>
          <a:xfrm>
            <a:off x="360000" y="1080000"/>
            <a:ext cx="4966920" cy="2836800"/>
          </a:xfrm>
          <a:prstGeom prst="rect">
            <a:avLst/>
          </a:prstGeom>
          <a:ln>
            <a:noFill/>
          </a:ln>
        </p:spPr>
      </p:pic>
      <p:pic>
        <p:nvPicPr>
          <p:cNvPr id="833" name="" descr=""/>
          <p:cNvPicPr/>
          <p:nvPr/>
        </p:nvPicPr>
        <p:blipFill>
          <a:blip r:embed="rId3"/>
          <a:stretch/>
        </p:blipFill>
        <p:spPr>
          <a:xfrm>
            <a:off x="6552000" y="1220760"/>
            <a:ext cx="4921920" cy="4178160"/>
          </a:xfrm>
          <a:prstGeom prst="rect">
            <a:avLst/>
          </a:prstGeom>
          <a:ln>
            <a:noFill/>
          </a:ln>
        </p:spPr>
      </p:pic>
      <p:pic>
        <p:nvPicPr>
          <p:cNvPr id="834" name="" descr=""/>
          <p:cNvPicPr/>
          <p:nvPr/>
        </p:nvPicPr>
        <p:blipFill>
          <a:blip r:embed="rId4"/>
          <a:stretch/>
        </p:blipFill>
        <p:spPr>
          <a:xfrm>
            <a:off x="3357000" y="3816000"/>
            <a:ext cx="2905920" cy="244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Picture 177_11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836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INNOVAZIONE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837" name="CustomShape 2"/>
          <p:cNvSpPr/>
          <p:nvPr/>
        </p:nvSpPr>
        <p:spPr>
          <a:xfrm>
            <a:off x="1741320" y="1368000"/>
            <a:ext cx="8626320" cy="431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External Service (chiamare servizi WE Esterni)</a:t>
            </a:r>
            <a:br/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ESEMPIO Lando</a:t>
            </a:r>
            <a:br/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Esempio AMA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Shopic/SS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Promo in tempo reale</a:t>
            </a:r>
            <a:br/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Valorizzazione carrello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Immagini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Shopwatch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Integrazione e fasi previste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BI / AI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	</a:t>
            </a: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Interrogazione in modalità test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Picture 177_15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839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Customer display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840" name="" descr=""/>
          <p:cNvPicPr/>
          <p:nvPr/>
        </p:nvPicPr>
        <p:blipFill>
          <a:blip r:embed="rId2"/>
          <a:stretch/>
        </p:blipFill>
        <p:spPr>
          <a:xfrm>
            <a:off x="360000" y="1419480"/>
            <a:ext cx="2031840" cy="2031840"/>
          </a:xfrm>
          <a:prstGeom prst="rect">
            <a:avLst/>
          </a:prstGeom>
          <a:ln>
            <a:noFill/>
          </a:ln>
        </p:spPr>
      </p:pic>
      <p:sp>
        <p:nvSpPr>
          <p:cNvPr id="841" name="CustomShape 2"/>
          <p:cNvSpPr/>
          <p:nvPr/>
        </p:nvSpPr>
        <p:spPr>
          <a:xfrm>
            <a:off x="3744000" y="1080000"/>
            <a:ext cx="6644880" cy="64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Si intende la possibilità di pubblicare dei contenuti multimediali sul display rivolto ai clienti.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1fa3dd"/>
                </a:solidFill>
                <a:latin typeface="Montserrat"/>
                <a:ea typeface="DejaVu Sans"/>
              </a:rPr>
              <a:t>Possiamo pubblicare immagini, filmati o siti con contenuti dipendenti dallo stato (chiusa, in vendita, in pagamento)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842" name="" descr=""/>
          <p:cNvPicPr/>
          <p:nvPr/>
        </p:nvPicPr>
        <p:blipFill>
          <a:blip r:embed="rId3"/>
          <a:stretch/>
        </p:blipFill>
        <p:spPr>
          <a:xfrm>
            <a:off x="2304000" y="2926800"/>
            <a:ext cx="4243320" cy="2468520"/>
          </a:xfrm>
          <a:prstGeom prst="rect">
            <a:avLst/>
          </a:prstGeom>
          <a:ln>
            <a:noFill/>
          </a:ln>
        </p:spPr>
      </p:pic>
      <p:pic>
        <p:nvPicPr>
          <p:cNvPr id="843" name="" descr=""/>
          <p:cNvPicPr/>
          <p:nvPr/>
        </p:nvPicPr>
        <p:blipFill>
          <a:blip r:embed="rId4"/>
          <a:stretch/>
        </p:blipFill>
        <p:spPr>
          <a:xfrm>
            <a:off x="6044400" y="3888000"/>
            <a:ext cx="2662920" cy="1867320"/>
          </a:xfrm>
          <a:prstGeom prst="rect">
            <a:avLst/>
          </a:prstGeom>
          <a:ln>
            <a:noFill/>
          </a:ln>
        </p:spPr>
      </p:pic>
      <p:pic>
        <p:nvPicPr>
          <p:cNvPr id="844" name="" descr=""/>
          <p:cNvPicPr/>
          <p:nvPr/>
        </p:nvPicPr>
        <p:blipFill>
          <a:blip r:embed="rId5"/>
          <a:stretch/>
        </p:blipFill>
        <p:spPr>
          <a:xfrm>
            <a:off x="8451000" y="4417560"/>
            <a:ext cx="2560320" cy="184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Picture 177_17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846" name="CustomShape 1"/>
          <p:cNvSpPr/>
          <p:nvPr/>
        </p:nvSpPr>
        <p:spPr>
          <a:xfrm>
            <a:off x="209520" y="533880"/>
            <a:ext cx="104720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PERCHÉ CAMBIARE?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847" name="CustomShape 2"/>
          <p:cNvSpPr/>
          <p:nvPr/>
        </p:nvSpPr>
        <p:spPr>
          <a:xfrm>
            <a:off x="288000" y="1224000"/>
            <a:ext cx="113032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1fa3dd"/>
                </a:solidFill>
                <a:latin typeface="Montserrat"/>
                <a:ea typeface="DejaVu Sans"/>
              </a:rPr>
              <a:t>Il mio front end Funziona……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1fa3dd"/>
                </a:solidFill>
                <a:latin typeface="Montserrat"/>
                <a:ea typeface="DejaVu Sans"/>
              </a:rPr>
              <a:t>Perché dovrei cambiare?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848" name="CustomShape 3"/>
          <p:cNvSpPr/>
          <p:nvPr/>
        </p:nvSpPr>
        <p:spPr>
          <a:xfrm>
            <a:off x="1800000" y="2448000"/>
            <a:ext cx="9071640" cy="349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Quanto costa distribuire una nuova versione? (TCO)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Quanto è difficile implementare nuove features? (Time to market)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Le nuove generazione di programmatori conoscono la “vecchia” tecnologia?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È fruibile in mobilità? Tablet/cellulari?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Quanto è integrabile con nuove tecnologie come la </a:t>
            </a:r>
            <a:r>
              <a:rPr b="0" i="1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computer vision</a:t>
            </a: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 o </a:t>
            </a:r>
            <a:r>
              <a:rPr b="0" i="1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AI</a:t>
            </a: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? 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Ci sono problemi di sicurezza?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È possibile partecipare agli sviluppi, almeno in parte?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Ci sono vincoli sull’hardware 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I dati di vendita sono centralizzati in real time e esistono strumenti di analisi?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Il SW che utilizzato è in fase out ? 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Posso avere pieno controllo (Proprietà Intellettuale della mia versione)?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Quanto è difficile da installare?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Tempo di training in negozio</a:t>
            </a:r>
            <a:endParaRPr b="0" lang="it-IT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1600" spc="-1" strike="noStrike">
                <a:solidFill>
                  <a:srgbClr val="1fa3dd"/>
                </a:solidFill>
                <a:latin typeface="Montserrat"/>
                <a:ea typeface="DejaVu Sans"/>
              </a:rPr>
              <a:t>Si può utilizzare in tutti i touch point? (SCO, Chiosco, cassa, bar…..)</a:t>
            </a:r>
            <a:endParaRPr b="0" lang="it-IT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77_14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209520" y="533880"/>
            <a:ext cx="104720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Front End nel tempo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2"/>
          <a:stretch/>
        </p:blipFill>
        <p:spPr>
          <a:xfrm>
            <a:off x="720000" y="2880000"/>
            <a:ext cx="1146960" cy="114696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3"/>
          <a:stretch/>
        </p:blipFill>
        <p:spPr>
          <a:xfrm>
            <a:off x="2556000" y="1728000"/>
            <a:ext cx="1146960" cy="114696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4"/>
          <a:stretch/>
        </p:blipFill>
        <p:spPr>
          <a:xfrm>
            <a:off x="4212000" y="1728000"/>
            <a:ext cx="1146960" cy="114696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5"/>
          <a:stretch/>
        </p:blipFill>
        <p:spPr>
          <a:xfrm>
            <a:off x="2211480" y="4515480"/>
            <a:ext cx="1239480" cy="1239480"/>
          </a:xfrm>
          <a:prstGeom prst="rect">
            <a:avLst/>
          </a:prstGeom>
          <a:ln>
            <a:noFill/>
          </a:ln>
        </p:spPr>
      </p:pic>
      <p:pic>
        <p:nvPicPr>
          <p:cNvPr id="267" name="" descr=""/>
          <p:cNvPicPr/>
          <p:nvPr/>
        </p:nvPicPr>
        <p:blipFill>
          <a:blip r:embed="rId6"/>
          <a:stretch/>
        </p:blipFill>
        <p:spPr>
          <a:xfrm>
            <a:off x="3888000" y="4608000"/>
            <a:ext cx="1314360" cy="1104480"/>
          </a:xfrm>
          <a:prstGeom prst="rect">
            <a:avLst/>
          </a:prstGeom>
          <a:ln>
            <a:noFill/>
          </a:ln>
        </p:spPr>
      </p:pic>
      <p:pic>
        <p:nvPicPr>
          <p:cNvPr id="268" name="" descr=""/>
          <p:cNvPicPr/>
          <p:nvPr/>
        </p:nvPicPr>
        <p:blipFill>
          <a:blip r:embed="rId7"/>
          <a:stretch/>
        </p:blipFill>
        <p:spPr>
          <a:xfrm>
            <a:off x="9288000" y="4536000"/>
            <a:ext cx="1434960" cy="1434960"/>
          </a:xfrm>
          <a:prstGeom prst="rect">
            <a:avLst/>
          </a:prstGeom>
          <a:ln>
            <a:noFill/>
          </a:ln>
        </p:spPr>
      </p:pic>
      <p:pic>
        <p:nvPicPr>
          <p:cNvPr id="269" name="" descr=""/>
          <p:cNvPicPr/>
          <p:nvPr/>
        </p:nvPicPr>
        <p:blipFill>
          <a:blip r:embed="rId8"/>
          <a:stretch/>
        </p:blipFill>
        <p:spPr>
          <a:xfrm>
            <a:off x="5472000" y="4559040"/>
            <a:ext cx="1339920" cy="133992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9"/>
          <a:stretch/>
        </p:blipFill>
        <p:spPr>
          <a:xfrm>
            <a:off x="7272000" y="4536000"/>
            <a:ext cx="1506960" cy="150696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4896000" y="1152000"/>
            <a:ext cx="291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Processi e device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5328000" y="3960000"/>
            <a:ext cx="291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Funzionalità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0"/>
          <a:stretch/>
        </p:blipFill>
        <p:spPr>
          <a:xfrm>
            <a:off x="7263360" y="1656000"/>
            <a:ext cx="1407960" cy="1435320"/>
          </a:xfrm>
          <a:prstGeom prst="rect">
            <a:avLst/>
          </a:prstGeom>
          <a:ln>
            <a:noFill/>
          </a:ln>
        </p:spPr>
      </p:pic>
      <p:grpSp>
        <p:nvGrpSpPr>
          <p:cNvPr id="274" name="Group 4"/>
          <p:cNvGrpSpPr/>
          <p:nvPr/>
        </p:nvGrpSpPr>
        <p:grpSpPr>
          <a:xfrm>
            <a:off x="9180000" y="1584000"/>
            <a:ext cx="1405440" cy="1374480"/>
            <a:chOff x="9180000" y="1584000"/>
            <a:chExt cx="1405440" cy="1374480"/>
          </a:xfrm>
        </p:grpSpPr>
        <p:pic>
          <p:nvPicPr>
            <p:cNvPr id="275" name="" descr=""/>
            <p:cNvPicPr/>
            <p:nvPr/>
          </p:nvPicPr>
          <p:blipFill>
            <a:blip r:embed="rId11"/>
            <a:stretch/>
          </p:blipFill>
          <p:spPr>
            <a:xfrm>
              <a:off x="9180000" y="1656000"/>
              <a:ext cx="1405440" cy="1302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6" name="" descr=""/>
            <p:cNvPicPr/>
            <p:nvPr/>
          </p:nvPicPr>
          <p:blipFill>
            <a:blip r:embed="rId12"/>
            <a:stretch/>
          </p:blipFill>
          <p:spPr>
            <a:xfrm>
              <a:off x="9530280" y="1584000"/>
              <a:ext cx="211680" cy="139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7" name="" descr=""/>
            <p:cNvPicPr/>
            <p:nvPr/>
          </p:nvPicPr>
          <p:blipFill>
            <a:blip r:embed="rId13"/>
            <a:stretch/>
          </p:blipFill>
          <p:spPr>
            <a:xfrm flipH="1">
              <a:off x="10058040" y="1584000"/>
              <a:ext cx="211680" cy="139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8" name="" descr=""/>
          <p:cNvPicPr/>
          <p:nvPr/>
        </p:nvPicPr>
        <p:blipFill>
          <a:blip r:embed="rId14"/>
          <a:stretch/>
        </p:blipFill>
        <p:spPr>
          <a:xfrm>
            <a:off x="5652000" y="1688400"/>
            <a:ext cx="1205280" cy="120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" dur="indefinite" restart="never" nodeType="tmRoot">
          <p:childTnLst>
            <p:seq>
              <p:cTn id="21" dur="indefinite" nodeType="mainSeq"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77_1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209520" y="533880"/>
            <a:ext cx="10472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IL PERIMETRO FUNZIONALE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81" name="Immagine 1_1" descr=""/>
          <p:cNvPicPr/>
          <p:nvPr/>
        </p:nvPicPr>
        <p:blipFill>
          <a:blip r:embed="rId2"/>
          <a:stretch/>
        </p:blipFill>
        <p:spPr>
          <a:xfrm>
            <a:off x="1152000" y="1056240"/>
            <a:ext cx="9787320" cy="505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77_0" descr=""/>
          <p:cNvPicPr/>
          <p:nvPr/>
        </p:nvPicPr>
        <p:blipFill>
          <a:blip r:embed="rId1"/>
          <a:stretch/>
        </p:blipFill>
        <p:spPr>
          <a:xfrm>
            <a:off x="11072880" y="162720"/>
            <a:ext cx="628200" cy="736560"/>
          </a:xfrm>
          <a:prstGeom prst="rect">
            <a:avLst/>
          </a:prstGeom>
          <a:ln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1093680" y="432000"/>
            <a:ext cx="2412720" cy="42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Memphis È: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838080" y="1488600"/>
            <a:ext cx="5348880" cy="189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Scalabile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Facile da installare/aggiornare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Centralizzato o distribuito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Facile da integrare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6336000" y="1524600"/>
            <a:ext cx="5238000" cy="189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Fruibile da qualsiasi device / OS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Funzionante anche Offline 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Adattabile a GDO, Fashion, Food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Intuitivo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Internazionale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86" name="CustomShape 4"/>
          <p:cNvSpPr/>
          <p:nvPr/>
        </p:nvSpPr>
        <p:spPr>
          <a:xfrm>
            <a:off x="3168000" y="4221360"/>
            <a:ext cx="6187320" cy="189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Adattabile a qualsiasi HW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Senza licenze di terze parti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WenQuanYi Micro Hei"/>
              </a:rPr>
              <a:t>OPEN! </a:t>
            </a:r>
            <a:endParaRPr b="0" lang="it-IT" sz="2400" spc="-1" strike="noStrike">
              <a:latin typeface="Arial"/>
            </a:endParaRPr>
          </a:p>
          <a:p>
            <a:pPr marL="216000" indent="-21096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WenQuanYi Micro Hei"/>
              </a:rPr>
              <a:t>“</a:t>
            </a: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WenQuanYi Micro Hei"/>
              </a:rPr>
              <a:t>Agile”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837720" y="195480"/>
            <a:ext cx="10496160" cy="8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System Overview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8674920" y="2124000"/>
            <a:ext cx="1140120" cy="1140120"/>
          </a:xfrm>
          <a:prstGeom prst="rect">
            <a:avLst/>
          </a:prstGeom>
          <a:ln>
            <a:noFill/>
          </a:ln>
        </p:spPr>
      </p:pic>
      <p:pic>
        <p:nvPicPr>
          <p:cNvPr id="289" name="" descr=""/>
          <p:cNvPicPr/>
          <p:nvPr/>
        </p:nvPicPr>
        <p:blipFill>
          <a:blip r:embed="rId2"/>
          <a:stretch/>
        </p:blipFill>
        <p:spPr>
          <a:xfrm>
            <a:off x="6588000" y="1945080"/>
            <a:ext cx="1400400" cy="1400400"/>
          </a:xfrm>
          <a:prstGeom prst="rect">
            <a:avLst/>
          </a:prstGeom>
          <a:ln>
            <a:noFill/>
          </a:ln>
        </p:spPr>
      </p:pic>
      <p:pic>
        <p:nvPicPr>
          <p:cNvPr id="290" name="" descr=""/>
          <p:cNvPicPr/>
          <p:nvPr/>
        </p:nvPicPr>
        <p:blipFill>
          <a:blip r:embed="rId3"/>
          <a:stretch/>
        </p:blipFill>
        <p:spPr>
          <a:xfrm>
            <a:off x="3085200" y="2016000"/>
            <a:ext cx="1581120" cy="1581480"/>
          </a:xfrm>
          <a:prstGeom prst="rect">
            <a:avLst/>
          </a:prstGeom>
          <a:ln>
            <a:noFill/>
          </a:ln>
        </p:spPr>
      </p:pic>
      <p:pic>
        <p:nvPicPr>
          <p:cNvPr id="291" name="Picture 9_0" descr=""/>
          <p:cNvPicPr/>
          <p:nvPr/>
        </p:nvPicPr>
        <p:blipFill>
          <a:blip r:embed="rId4"/>
          <a:stretch/>
        </p:blipFill>
        <p:spPr>
          <a:xfrm>
            <a:off x="287640" y="2985120"/>
            <a:ext cx="1005480" cy="1284480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2195640" y="4500000"/>
            <a:ext cx="4137120" cy="208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70000"/>
          </a:bodyPr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Struttura Organizzativa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Parametri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Software distribution 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Transazioni Real time 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Web Reporting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ERP - Back Office - BI Interface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6838920" y="3449160"/>
            <a:ext cx="1077480" cy="40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Optional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5"/>
          <a:stretch/>
        </p:blipFill>
        <p:spPr>
          <a:xfrm>
            <a:off x="9900360" y="2108160"/>
            <a:ext cx="1147680" cy="1093320"/>
          </a:xfrm>
          <a:prstGeom prst="rect">
            <a:avLst/>
          </a:prstGeom>
          <a:ln>
            <a:noFill/>
          </a:ln>
        </p:spPr>
      </p:pic>
      <p:sp>
        <p:nvSpPr>
          <p:cNvPr id="295" name="CustomShape 4"/>
          <p:cNvSpPr/>
          <p:nvPr/>
        </p:nvSpPr>
        <p:spPr>
          <a:xfrm>
            <a:off x="7198920" y="4428000"/>
            <a:ext cx="3813120" cy="14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50000"/>
          </a:bodyPr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Processo di Vendita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Funzioni di non vendita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Parametri Locali</a:t>
            </a:r>
            <a:endParaRPr b="0" lang="it-IT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1fa3dd"/>
              </a:buClr>
              <a:buFont typeface="Wingdings" charset="2"/>
              <a:buChar char=""/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Reportistica di negozio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6"/>
          <a:stretch/>
        </p:blipFill>
        <p:spPr>
          <a:xfrm>
            <a:off x="3457440" y="1008000"/>
            <a:ext cx="715320" cy="715320"/>
          </a:xfrm>
          <a:prstGeom prst="rect">
            <a:avLst/>
          </a:prstGeom>
          <a:ln>
            <a:noFill/>
          </a:ln>
        </p:spPr>
      </p:pic>
      <p:sp>
        <p:nvSpPr>
          <p:cNvPr id="297" name="CustomShape 5"/>
          <p:cNvSpPr/>
          <p:nvPr/>
        </p:nvSpPr>
        <p:spPr>
          <a:xfrm>
            <a:off x="2051640" y="1800000"/>
            <a:ext cx="3741120" cy="201420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8" name="" descr=""/>
          <p:cNvPicPr/>
          <p:nvPr/>
        </p:nvPicPr>
        <p:blipFill>
          <a:blip r:embed="rId7"/>
          <a:stretch/>
        </p:blipFill>
        <p:spPr>
          <a:xfrm>
            <a:off x="8639640" y="963360"/>
            <a:ext cx="717480" cy="717480"/>
          </a:xfrm>
          <a:prstGeom prst="rect">
            <a:avLst/>
          </a:prstGeom>
          <a:ln>
            <a:noFill/>
          </a:ln>
        </p:spPr>
      </p:pic>
      <p:sp>
        <p:nvSpPr>
          <p:cNvPr id="299" name="CustomShape 6"/>
          <p:cNvSpPr/>
          <p:nvPr/>
        </p:nvSpPr>
        <p:spPr>
          <a:xfrm>
            <a:off x="6406920" y="1728000"/>
            <a:ext cx="5109480" cy="2122200"/>
          </a:xfrm>
          <a:prstGeom prst="rect">
            <a:avLst/>
          </a:prstGeom>
          <a:solidFill>
            <a:srgbClr val="b3cac7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360000" y="360000"/>
            <a:ext cx="4265280" cy="42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fa3dd"/>
                </a:solidFill>
                <a:latin typeface="Verdana"/>
                <a:ea typeface="DejaVu Sans"/>
              </a:rPr>
              <a:t>Principi architetturali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3059280" y="1980000"/>
            <a:ext cx="9068400" cy="402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78000"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Realizzato su una piattaforma Open Source basata su componenti robusti e linguaggi di programmazione moderni.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Distribuito con Docker per garantire la scalabilità.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La continuità operativa è la nostra “bussola” in ogni decisione tecnica: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Database e logica distribuiti a livello POS (protezione offline)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Verifica di integrità dei dati in ingresso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- Distribuzione controllata del software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86760" y="1800000"/>
            <a:ext cx="2934000" cy="29343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Application>LibreOffice/6.4.7.2$Linux_X86_64 LibreOffice_project/40$Build-2</Application>
  <Words>467</Words>
  <Paragraphs>204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2025-01-17T14:02:43Z</dcterms:created>
  <dc:creator>Sergio Galatioto</dc:creator>
  <dc:description/>
  <dc:language>it-IT</dc:language>
  <cp:lastModifiedBy/>
  <dcterms:modified xsi:type="dcterms:W3CDTF">2026-05-29T12:15:01Z</dcterms:modified>
  <cp:revision>63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